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4"/>
  </p:sldMasterIdLst>
  <p:notesMasterIdLst>
    <p:notesMasterId r:id="rId79"/>
  </p:notesMasterIdLst>
  <p:handoutMasterIdLst>
    <p:handoutMasterId r:id="rId80"/>
  </p:handoutMasterIdLst>
  <p:sldIdLst>
    <p:sldId id="306" r:id="rId5"/>
    <p:sldId id="308" r:id="rId6"/>
    <p:sldId id="310" r:id="rId7"/>
    <p:sldId id="311" r:id="rId8"/>
    <p:sldId id="312" r:id="rId9"/>
    <p:sldId id="313" r:id="rId10"/>
    <p:sldId id="314" r:id="rId11"/>
    <p:sldId id="315" r:id="rId12"/>
    <p:sldId id="317" r:id="rId13"/>
    <p:sldId id="316" r:id="rId14"/>
    <p:sldId id="318" r:id="rId15"/>
    <p:sldId id="320" r:id="rId16"/>
    <p:sldId id="322" r:id="rId17"/>
    <p:sldId id="319" r:id="rId18"/>
    <p:sldId id="321" r:id="rId19"/>
    <p:sldId id="378" r:id="rId20"/>
    <p:sldId id="323" r:id="rId21"/>
    <p:sldId id="324" r:id="rId22"/>
    <p:sldId id="325" r:id="rId23"/>
    <p:sldId id="326" r:id="rId24"/>
    <p:sldId id="327" r:id="rId25"/>
    <p:sldId id="328" r:id="rId26"/>
    <p:sldId id="329" r:id="rId27"/>
    <p:sldId id="330" r:id="rId28"/>
    <p:sldId id="331" r:id="rId29"/>
    <p:sldId id="332" r:id="rId30"/>
    <p:sldId id="333" r:id="rId31"/>
    <p:sldId id="335" r:id="rId32"/>
    <p:sldId id="336" r:id="rId33"/>
    <p:sldId id="334" r:id="rId34"/>
    <p:sldId id="338" r:id="rId35"/>
    <p:sldId id="337" r:id="rId36"/>
    <p:sldId id="339" r:id="rId37"/>
    <p:sldId id="341" r:id="rId38"/>
    <p:sldId id="340" r:id="rId39"/>
    <p:sldId id="342" r:id="rId40"/>
    <p:sldId id="380" r:id="rId41"/>
    <p:sldId id="381" r:id="rId42"/>
    <p:sldId id="382" r:id="rId43"/>
    <p:sldId id="379" r:id="rId44"/>
    <p:sldId id="344" r:id="rId45"/>
    <p:sldId id="345" r:id="rId46"/>
    <p:sldId id="343" r:id="rId47"/>
    <p:sldId id="346" r:id="rId48"/>
    <p:sldId id="347" r:id="rId49"/>
    <p:sldId id="348" r:id="rId50"/>
    <p:sldId id="349" r:id="rId51"/>
    <p:sldId id="350" r:id="rId52"/>
    <p:sldId id="351" r:id="rId53"/>
    <p:sldId id="352" r:id="rId54"/>
    <p:sldId id="353" r:id="rId55"/>
    <p:sldId id="354" r:id="rId56"/>
    <p:sldId id="355" r:id="rId57"/>
    <p:sldId id="356" r:id="rId58"/>
    <p:sldId id="357" r:id="rId59"/>
    <p:sldId id="358" r:id="rId60"/>
    <p:sldId id="359" r:id="rId61"/>
    <p:sldId id="360" r:id="rId62"/>
    <p:sldId id="361" r:id="rId63"/>
    <p:sldId id="362" r:id="rId64"/>
    <p:sldId id="363" r:id="rId65"/>
    <p:sldId id="364" r:id="rId66"/>
    <p:sldId id="365" r:id="rId67"/>
    <p:sldId id="366" r:id="rId68"/>
    <p:sldId id="367" r:id="rId69"/>
    <p:sldId id="368" r:id="rId70"/>
    <p:sldId id="370" r:id="rId71"/>
    <p:sldId id="371" r:id="rId72"/>
    <p:sldId id="372" r:id="rId73"/>
    <p:sldId id="373" r:id="rId74"/>
    <p:sldId id="374" r:id="rId75"/>
    <p:sldId id="375" r:id="rId76"/>
    <p:sldId id="376" r:id="rId77"/>
    <p:sldId id="377" r:id="rId78"/>
  </p:sldIdLst>
  <p:sldSz cx="12192000" cy="6858000"/>
  <p:notesSz cx="6858000" cy="9144000"/>
  <p:defaultTextStyle>
    <a:defPPr rtl="0"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92" userDrawn="1">
          <p15:clr>
            <a:srgbClr val="A4A3A4"/>
          </p15:clr>
        </p15:guide>
        <p15:guide id="2" pos="7056" userDrawn="1">
          <p15:clr>
            <a:srgbClr val="A4A3A4"/>
          </p15:clr>
        </p15:guide>
        <p15:guide id="3" orient="horz" pos="31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84967" autoAdjust="0"/>
  </p:normalViewPr>
  <p:slideViewPr>
    <p:cSldViewPr snapToGrid="0">
      <p:cViewPr varScale="1">
        <p:scale>
          <a:sx n="82" d="100"/>
          <a:sy n="82" d="100"/>
        </p:scale>
        <p:origin x="720" y="58"/>
      </p:cViewPr>
      <p:guideLst>
        <p:guide orient="horz" pos="1392"/>
        <p:guide pos="7056"/>
        <p:guide orient="horz" pos="31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82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tableStyles" Target="tableStyles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handoutMaster" Target="handoutMasters/handoutMaster1.xml"/><Relationship Id="rId85" Type="http://schemas.microsoft.com/office/2018/10/relationships/authors" Target="author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61" Type="http://schemas.openxmlformats.org/officeDocument/2006/relationships/slide" Target="slides/slide57.xml"/><Relationship Id="rId8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 Bilgi Yer Tutucusu 1">
            <a:extLst>
              <a:ext uri="{FF2B5EF4-FFF2-40B4-BE49-F238E27FC236}">
                <a16:creationId xmlns:a16="http://schemas.microsoft.com/office/drawing/2014/main" id="{3D540216-9055-4C93-87A4-D0531F0639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Veri Yer Tutucusu 2">
            <a:extLst>
              <a:ext uri="{FF2B5EF4-FFF2-40B4-BE49-F238E27FC236}">
                <a16:creationId xmlns:a16="http://schemas.microsoft.com/office/drawing/2014/main" id="{98AA5119-4B0E-448B-AC3C-D056BBBC970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536ADF-3EC2-4D6F-9F7F-1F88E3288139}" type="datetime1">
              <a:rPr lang="tr-TR" smtClean="0"/>
              <a:t>24.03.2024</a:t>
            </a:fld>
            <a:endParaRPr lang="tr-TR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3487CF48-2790-4843-BDF8-2D1DCCB4B36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A8CE5D44-D9F9-426F-84AB-A62A927CA27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890FA1-7FBD-4C37-BCAF-01F3D049D1A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83566216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 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tr-TR" noProof="0"/>
          </a:p>
        </p:txBody>
      </p:sp>
      <p:sp>
        <p:nvSpPr>
          <p:cNvPr id="3" name="Tarih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BA214D3A-912A-4866-90B4-0232CEDB2416}" type="datetime1">
              <a:rPr lang="tr-TR" noProof="0" smtClean="0"/>
              <a:t>24.03.2024</a:t>
            </a:fld>
            <a:endParaRPr lang="tr-TR" noProof="0"/>
          </a:p>
        </p:txBody>
      </p:sp>
      <p:sp>
        <p:nvSpPr>
          <p:cNvPr id="4" name="Slayt Görüntüsü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tr-TR" noProof="0"/>
          </a:p>
        </p:txBody>
      </p:sp>
      <p:sp>
        <p:nvSpPr>
          <p:cNvPr id="5" name="Notlar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tr-TR" noProof="0"/>
              <a:t>Asıl metin stillerini düzenlemek için tıklayın</a:t>
            </a:r>
          </a:p>
          <a:p>
            <a:pPr lvl="1" rtl="0"/>
            <a:r>
              <a:rPr lang="tr-TR" noProof="0"/>
              <a:t>İkinci düzey</a:t>
            </a:r>
          </a:p>
          <a:p>
            <a:pPr lvl="2" rtl="0"/>
            <a:r>
              <a:rPr lang="tr-TR" noProof="0"/>
              <a:t>Üçüncü düzey</a:t>
            </a:r>
          </a:p>
          <a:p>
            <a:pPr lvl="3" rtl="0"/>
            <a:r>
              <a:rPr lang="tr-TR" noProof="0"/>
              <a:t>Dördüncü düzey</a:t>
            </a:r>
          </a:p>
          <a:p>
            <a:pPr lvl="4" rtl="0"/>
            <a:r>
              <a:rPr lang="tr-TR" noProof="0"/>
              <a:t>Beşinci düzey</a:t>
            </a:r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tr-TR" noProof="0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5939589-3E79-4C82-AA4A-FE78234FAA59}" type="slidenum">
              <a:rPr lang="tr-TR" noProof="0" smtClean="0"/>
              <a:t>‹#›</a:t>
            </a:fld>
            <a:endParaRPr lang="tr-TR" noProof="0"/>
          </a:p>
        </p:txBody>
      </p:sp>
    </p:spTree>
    <p:extLst>
      <p:ext uri="{BB962C8B-B14F-4D97-AF65-F5344CB8AC3E}">
        <p14:creationId xmlns:p14="http://schemas.microsoft.com/office/powerpoint/2010/main" val="219496896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tr-TR" smtClean="0"/>
              <a:t>1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432639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tr-TR" smtClean="0"/>
              <a:t>10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8417671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tr-TR" smtClean="0"/>
              <a:t>11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7586824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tr-TR" smtClean="0"/>
              <a:t>12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2443445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tr-TR" smtClean="0"/>
              <a:t>13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9108490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tr-TR" smtClean="0"/>
              <a:t>14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875616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tr-TR" smtClean="0"/>
              <a:t>15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217582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tr-TR" smtClean="0"/>
              <a:t>16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1175212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tr-TR" smtClean="0"/>
              <a:t>17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3834133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tr-TR" smtClean="0"/>
              <a:t>18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6153656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tr-TR" smtClean="0"/>
              <a:t>19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1572008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tr-TR" smtClean="0"/>
              <a:t>2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36295631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tr-TR" smtClean="0"/>
              <a:t>20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29951883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tr-TR" smtClean="0"/>
              <a:t>21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23610463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tr-TR" smtClean="0"/>
              <a:t>22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90207873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tr-TR" smtClean="0"/>
              <a:t>23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57763202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tr-TR" smtClean="0"/>
              <a:t>24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10747248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tr-TR" smtClean="0"/>
              <a:t>25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56474251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tr-TR" smtClean="0"/>
              <a:t>26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7389967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tr-TR" smtClean="0"/>
              <a:t>27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6903956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tr-TR" smtClean="0"/>
              <a:t>28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74933550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tr-TR" smtClean="0"/>
              <a:t>29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9388184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tr-TR" smtClean="0"/>
              <a:t>3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60196332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tr-TR" smtClean="0"/>
              <a:t>30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89801644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tr-TR" smtClean="0"/>
              <a:t>31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81366116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tr-TR" smtClean="0"/>
              <a:t>32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41591793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tr-TR" smtClean="0"/>
              <a:t>33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41727727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tr-TR" smtClean="0"/>
              <a:t>34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99380095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tr-TR" smtClean="0"/>
              <a:t>35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53163737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tr-TR" smtClean="0"/>
              <a:t>36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77127210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tr-TR" smtClean="0"/>
              <a:t>37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80155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tr-TR" smtClean="0"/>
              <a:t>38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57447018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tr-TR" smtClean="0"/>
              <a:t>39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2074074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tr-TR" smtClean="0"/>
              <a:t>4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29895615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tr-TR" smtClean="0"/>
              <a:t>40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43290546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tr-TR" smtClean="0"/>
              <a:t>41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2487304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tr-TR" smtClean="0"/>
              <a:t>42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23762195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tr-TR" smtClean="0"/>
              <a:t>43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15807040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tr-TR" smtClean="0"/>
              <a:t>44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19522101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tr-TR" smtClean="0"/>
              <a:t>45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88812133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tr-TR" smtClean="0"/>
              <a:t>46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33384717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tr-TR" smtClean="0"/>
              <a:t>47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46466031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tr-TR" smtClean="0"/>
              <a:t>48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59091951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tr-TR" smtClean="0"/>
              <a:t>49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8128521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tr-TR" smtClean="0"/>
              <a:t>5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85215337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tr-TR" smtClean="0"/>
              <a:t>50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75391416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tr-TR" smtClean="0"/>
              <a:t>51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89717342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tr-TR" smtClean="0"/>
              <a:t>52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70583265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tr-TR" smtClean="0"/>
              <a:t>53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25674990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tr-TR" smtClean="0"/>
              <a:t>54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950142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tr-TR" smtClean="0"/>
              <a:t>55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8741292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tr-TR" smtClean="0"/>
              <a:t>56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45286598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tr-TR" smtClean="0"/>
              <a:t>57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30467290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tr-TR" smtClean="0"/>
              <a:t>58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33042200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tr-TR" smtClean="0"/>
              <a:t>59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5755820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tr-TR" smtClean="0"/>
              <a:t>6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04040917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tr-TR" smtClean="0"/>
              <a:t>60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66591640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tr-TR" smtClean="0"/>
              <a:t>61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2352082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tr-TR" smtClean="0"/>
              <a:t>62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360543190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tr-TR" smtClean="0"/>
              <a:t>63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38610575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tr-TR" smtClean="0"/>
              <a:t>64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835897669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tr-TR" smtClean="0"/>
              <a:t>65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96967628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tr-TR" smtClean="0"/>
              <a:t>66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930917565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tr-TR" smtClean="0"/>
              <a:t>67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14505348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tr-TR" smtClean="0"/>
              <a:t>68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007737727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tr-TR" smtClean="0"/>
              <a:t>69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6875044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tr-TR" smtClean="0"/>
              <a:t>7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784626017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tr-TR" smtClean="0"/>
              <a:t>70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163766387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tr-TR" smtClean="0"/>
              <a:t>71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549128323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tr-TR" smtClean="0"/>
              <a:t>72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774352489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tr-TR" smtClean="0"/>
              <a:t>73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93615486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tr-TR" smtClean="0"/>
              <a:t>74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9913323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tr-TR" smtClean="0"/>
              <a:t>8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8314933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tr-TR" smtClean="0"/>
              <a:t>9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1803696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rtlCol="0" anchor="b"/>
          <a:lstStyle>
            <a:lvl1pPr algn="l">
              <a:defRPr sz="6000" b="1" i="0" cap="all" baseline="0"/>
            </a:lvl1pPr>
          </a:lstStyle>
          <a:p>
            <a:pPr rtl="0"/>
            <a:r>
              <a:rPr lang="tr-TR" noProof="0"/>
              <a:t>Asıl başlık stilini düzenlemek için tıklayın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 rtlCol="0"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tr-TR" noProof="0"/>
              <a:t>Asıl alt başlık stilini düzenlemek için tıklatın</a:t>
            </a:r>
          </a:p>
        </p:txBody>
      </p:sp>
      <p:cxnSp>
        <p:nvCxnSpPr>
          <p:cNvPr id="11" name="Düz Bağlayıcı 10">
            <a:extLst>
              <a:ext uri="{FF2B5EF4-FFF2-40B4-BE49-F238E27FC236}">
                <a16:creationId xmlns:a16="http://schemas.microsoft.com/office/drawing/2014/main" id="{D1B787A8-0D67-4B7E-9B48-86BD906AB6B5}"/>
              </a:ext>
            </a:extLst>
          </p:cNvPr>
          <p:cNvCxnSpPr>
            <a:cxnSpLocks/>
          </p:cNvCxnSpPr>
          <p:nvPr/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97802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/>
          <a:p>
            <a:pPr rtl="0"/>
            <a:r>
              <a:rPr lang="tr-TR" noProof="0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4752" y="1681163"/>
            <a:ext cx="4553712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tr-TR" noProof="0"/>
              <a:t>Asıl metin stillerini düzenlemek için tıklayın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44752" y="2505075"/>
            <a:ext cx="4553712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tr-TR" noProof="0"/>
              <a:t>Asıl metin stillerini düzenlemek için tıklayın</a:t>
            </a:r>
          </a:p>
          <a:p>
            <a:pPr lvl="1" rtl="0"/>
            <a:r>
              <a:rPr lang="tr-TR" noProof="0"/>
              <a:t>İkinci düzey</a:t>
            </a:r>
          </a:p>
          <a:p>
            <a:pPr lvl="2" rtl="0"/>
            <a:r>
              <a:rPr lang="tr-TR" noProof="0"/>
              <a:t>Üçüncü düzey</a:t>
            </a:r>
          </a:p>
          <a:p>
            <a:pPr lvl="3" rtl="0"/>
            <a:r>
              <a:rPr lang="tr-TR" noProof="0"/>
              <a:t>Dördüncü düzey</a:t>
            </a:r>
          </a:p>
          <a:p>
            <a:pPr lvl="4" rtl="0"/>
            <a:r>
              <a:rPr lang="tr-TR" noProof="0"/>
              <a:t>Beşinci düzey</a:t>
            </a:r>
          </a:p>
        </p:txBody>
      </p:sp>
      <p:sp>
        <p:nvSpPr>
          <p:cNvPr id="5" name="Metin Yer Tutucusu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84848" y="1681163"/>
            <a:ext cx="4553712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tr-TR" noProof="0"/>
              <a:t>Asıl metin stillerini düzenlemek için tıklayın</a:t>
            </a:r>
          </a:p>
        </p:txBody>
      </p:sp>
      <p:sp>
        <p:nvSpPr>
          <p:cNvPr id="6" name="İçerik Yer Tutucusu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784848" y="2505075"/>
            <a:ext cx="4553712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tr-TR" noProof="0"/>
              <a:t>Asıl metin stillerini düzenlemek için tıklayın</a:t>
            </a:r>
          </a:p>
          <a:p>
            <a:pPr lvl="1" rtl="0"/>
            <a:r>
              <a:rPr lang="tr-TR" noProof="0"/>
              <a:t>İkinci düzey</a:t>
            </a:r>
          </a:p>
          <a:p>
            <a:pPr lvl="2" rtl="0"/>
            <a:r>
              <a:rPr lang="tr-TR" noProof="0"/>
              <a:t>Üçüncü düzey</a:t>
            </a:r>
          </a:p>
          <a:p>
            <a:pPr lvl="3" rtl="0"/>
            <a:r>
              <a:rPr lang="tr-TR" noProof="0"/>
              <a:t>Dördüncü düzey</a:t>
            </a:r>
          </a:p>
          <a:p>
            <a:pPr lvl="4" rtl="0"/>
            <a:r>
              <a:rPr lang="tr-TR" noProof="0"/>
              <a:t>Beşinci düzey</a:t>
            </a:r>
          </a:p>
        </p:txBody>
      </p:sp>
      <p:cxnSp>
        <p:nvCxnSpPr>
          <p:cNvPr id="10" name="Düz Bağlayıcı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rafik 15">
            <a:extLst>
              <a:ext uri="{FF2B5EF4-FFF2-40B4-BE49-F238E27FC236}">
                <a16:creationId xmlns:a16="http://schemas.microsoft.com/office/drawing/2014/main" id="{A9475260-301F-4744-B1DA-7B00F6FB434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tr-TR" noProof="0"/>
          </a:p>
        </p:txBody>
      </p:sp>
      <p:sp>
        <p:nvSpPr>
          <p:cNvPr id="14" name="Grafik 16">
            <a:extLst>
              <a:ext uri="{FF2B5EF4-FFF2-40B4-BE49-F238E27FC236}">
                <a16:creationId xmlns:a16="http://schemas.microsoft.com/office/drawing/2014/main" id="{9BBD3F4B-0836-48C5-AC68-747456D1DD50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tr-TR" noProof="0"/>
          </a:p>
        </p:txBody>
      </p:sp>
      <p:sp>
        <p:nvSpPr>
          <p:cNvPr id="16" name="Grafik 14">
            <a:extLst>
              <a:ext uri="{FF2B5EF4-FFF2-40B4-BE49-F238E27FC236}">
                <a16:creationId xmlns:a16="http://schemas.microsoft.com/office/drawing/2014/main" id="{9B4398D5-99F4-4F83-AA77-9B4177648CAF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tr-TR" noProof="0"/>
          </a:p>
        </p:txBody>
      </p:sp>
    </p:spTree>
    <p:extLst>
      <p:ext uri="{BB962C8B-B14F-4D97-AF65-F5344CB8AC3E}">
        <p14:creationId xmlns:p14="http://schemas.microsoft.com/office/powerpoint/2010/main" val="9375955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/>
          <a:p>
            <a:pPr rtl="0"/>
            <a:r>
              <a:rPr lang="tr-TR" noProof="0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4752" y="1681163"/>
            <a:ext cx="2834640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tr-TR" noProof="0"/>
              <a:t>Asıl metin stillerini düzenlemek için tıklayın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44752" y="2505075"/>
            <a:ext cx="2834640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tr-TR" noProof="0"/>
              <a:t>Asıl metin stillerini düzenlemek için tıklayın</a:t>
            </a:r>
          </a:p>
          <a:p>
            <a:pPr lvl="1" rtl="0"/>
            <a:r>
              <a:rPr lang="tr-TR" noProof="0"/>
              <a:t>İkinci düzey</a:t>
            </a:r>
          </a:p>
          <a:p>
            <a:pPr lvl="2" rtl="0"/>
            <a:r>
              <a:rPr lang="tr-TR" noProof="0"/>
              <a:t>Üçüncü düzey</a:t>
            </a:r>
          </a:p>
        </p:txBody>
      </p:sp>
      <p:sp>
        <p:nvSpPr>
          <p:cNvPr id="5" name="Metin Yer Tutucusu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983480" y="1681163"/>
            <a:ext cx="2834640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tr-TR" noProof="0"/>
              <a:t>Asıl metin stillerini düzenlemek için tıklayın</a:t>
            </a:r>
          </a:p>
        </p:txBody>
      </p:sp>
      <p:sp>
        <p:nvSpPr>
          <p:cNvPr id="6" name="İçerik Yer Tutucusu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983480" y="2505075"/>
            <a:ext cx="2834640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tr-TR" noProof="0"/>
              <a:t>Asıl metin stillerini düzenlemek için tıklayın</a:t>
            </a:r>
          </a:p>
          <a:p>
            <a:pPr lvl="1" rtl="0"/>
            <a:r>
              <a:rPr lang="tr-TR" noProof="0"/>
              <a:t>İkinci düzey</a:t>
            </a:r>
          </a:p>
          <a:p>
            <a:pPr lvl="2" rtl="0"/>
            <a:r>
              <a:rPr lang="tr-TR" noProof="0"/>
              <a:t>Üçüncü düzey</a:t>
            </a:r>
          </a:p>
        </p:txBody>
      </p:sp>
      <p:cxnSp>
        <p:nvCxnSpPr>
          <p:cNvPr id="10" name="Düz Bağlayıcı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rafik 15">
            <a:extLst>
              <a:ext uri="{FF2B5EF4-FFF2-40B4-BE49-F238E27FC236}">
                <a16:creationId xmlns:a16="http://schemas.microsoft.com/office/drawing/2014/main" id="{A9475260-301F-4744-B1DA-7B00F6FB434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tr-TR" noProof="0"/>
          </a:p>
        </p:txBody>
      </p:sp>
      <p:sp>
        <p:nvSpPr>
          <p:cNvPr id="14" name="Grafik 16">
            <a:extLst>
              <a:ext uri="{FF2B5EF4-FFF2-40B4-BE49-F238E27FC236}">
                <a16:creationId xmlns:a16="http://schemas.microsoft.com/office/drawing/2014/main" id="{9BBD3F4B-0836-48C5-AC68-747456D1DD50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tr-TR" noProof="0"/>
          </a:p>
        </p:txBody>
      </p:sp>
      <p:sp>
        <p:nvSpPr>
          <p:cNvPr id="16" name="Grafik 14">
            <a:extLst>
              <a:ext uri="{FF2B5EF4-FFF2-40B4-BE49-F238E27FC236}">
                <a16:creationId xmlns:a16="http://schemas.microsoft.com/office/drawing/2014/main" id="{9B4398D5-99F4-4F83-AA77-9B4177648CAF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tr-TR" noProof="0"/>
          </a:p>
        </p:txBody>
      </p:sp>
      <p:sp>
        <p:nvSpPr>
          <p:cNvPr id="15" name="Metin Yer Tutucusu 4">
            <a:extLst>
              <a:ext uri="{FF2B5EF4-FFF2-40B4-BE49-F238E27FC236}">
                <a16:creationId xmlns:a16="http://schemas.microsoft.com/office/drawing/2014/main" id="{2D693B15-7265-4478-9579-62FCD5222D0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531352" y="1769269"/>
            <a:ext cx="2834640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tr-TR" noProof="0"/>
              <a:t>Asıl metin stillerini düzenlemek için tıklayın</a:t>
            </a:r>
          </a:p>
        </p:txBody>
      </p:sp>
      <p:sp>
        <p:nvSpPr>
          <p:cNvPr id="17" name="İçerik Yer Tutucusu 5">
            <a:extLst>
              <a:ext uri="{FF2B5EF4-FFF2-40B4-BE49-F238E27FC236}">
                <a16:creationId xmlns:a16="http://schemas.microsoft.com/office/drawing/2014/main" id="{48F9E92F-BB16-4896-A47F-6497C3D705B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531352" y="2593181"/>
            <a:ext cx="2834640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tr-TR" noProof="0"/>
              <a:t>Asıl metin stillerini düzenlemek için tıklayın</a:t>
            </a:r>
          </a:p>
          <a:p>
            <a:pPr lvl="1" rtl="0"/>
            <a:r>
              <a:rPr lang="tr-TR" noProof="0"/>
              <a:t>İkinci düzey</a:t>
            </a:r>
          </a:p>
          <a:p>
            <a:pPr lvl="2" rtl="0"/>
            <a:r>
              <a:rPr lang="tr-TR" noProof="0"/>
              <a:t>Üçüncü düzey</a:t>
            </a:r>
          </a:p>
        </p:txBody>
      </p:sp>
    </p:spTree>
    <p:extLst>
      <p:ext uri="{BB962C8B-B14F-4D97-AF65-F5344CB8AC3E}">
        <p14:creationId xmlns:p14="http://schemas.microsoft.com/office/powerpoint/2010/main" val="23730798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91656" y="804672"/>
            <a:ext cx="4434840" cy="886968"/>
          </a:xfrm>
        </p:spPr>
        <p:txBody>
          <a:bodyPr rtlCol="0" anchor="b"/>
          <a:lstStyle>
            <a:lvl1pPr algn="l">
              <a:defRPr sz="5400" b="0" i="0" cap="none" baseline="0"/>
            </a:lvl1pPr>
          </a:lstStyle>
          <a:p>
            <a:pPr rtl="0"/>
            <a:r>
              <a:rPr lang="tr-TR" noProof="0"/>
              <a:t>Başlık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91654" y="1801368"/>
            <a:ext cx="4434840" cy="4754880"/>
          </a:xfrm>
        </p:spPr>
        <p:txBody>
          <a:bodyPr rtlCol="0">
            <a:normAutofit/>
          </a:bodyPr>
          <a:lstStyle>
            <a:lvl1pPr marL="0" indent="0" algn="l">
              <a:lnSpc>
                <a:spcPct val="11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tr-TR" noProof="0"/>
              <a:t>Asıl alt başlık stilini düzenlemek için tıklatın</a:t>
            </a:r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811512" y="1591056"/>
            <a:ext cx="3547872" cy="365125"/>
          </a:xfrm>
        </p:spPr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r>
              <a:rPr lang="tr-TR" noProof="0"/>
              <a:t>Sunu Başlığı</a:t>
            </a:r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fld id="{D8DA9DAA-006C-4F4B-980E-E3DF019B24E2}" type="slidenum">
              <a:rPr lang="tr-TR" noProof="0" smtClean="0"/>
              <a:pPr/>
              <a:t>‹#›</a:t>
            </a:fld>
            <a:endParaRPr lang="tr-TR" noProof="0"/>
          </a:p>
        </p:txBody>
      </p:sp>
      <p:cxnSp>
        <p:nvCxnSpPr>
          <p:cNvPr id="7" name="Düz Bağlayıcı 6">
            <a:extLst>
              <a:ext uri="{FF2B5EF4-FFF2-40B4-BE49-F238E27FC236}">
                <a16:creationId xmlns:a16="http://schemas.microsoft.com/office/drawing/2014/main" id="{6939C974-0ED4-4915-BBF7-1FB00C18AD45}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Dikdörtgen 8">
            <a:extLst>
              <a:ext uri="{FF2B5EF4-FFF2-40B4-BE49-F238E27FC236}">
                <a16:creationId xmlns:a16="http://schemas.microsoft.com/office/drawing/2014/main" id="{515930B2-E36D-4D05-A6B3-CA1BF61D50CC}"/>
              </a:ext>
            </a:extLst>
          </p:cNvPr>
          <p:cNvSpPr/>
          <p:nvPr userDrawn="1"/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tr-TR" noProof="0"/>
          </a:p>
        </p:txBody>
      </p:sp>
      <p:sp>
        <p:nvSpPr>
          <p:cNvPr id="13" name="Resim Yer Tutucusu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3464" y="3108960"/>
            <a:ext cx="5221224" cy="3447288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tr-TR" noProof="0"/>
              <a:t>Resim eklemek için simgeye tıklayın</a:t>
            </a:r>
          </a:p>
        </p:txBody>
      </p:sp>
      <p:sp>
        <p:nvSpPr>
          <p:cNvPr id="10" name="Resim Yer Tutucusu 12">
            <a:extLst>
              <a:ext uri="{FF2B5EF4-FFF2-40B4-BE49-F238E27FC236}">
                <a16:creationId xmlns:a16="http://schemas.microsoft.com/office/drawing/2014/main" id="{F146D6C1-343E-4F97-A565-55BBB15F4C7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83464" y="301752"/>
            <a:ext cx="2459736" cy="2505456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tr-TR" noProof="0"/>
              <a:t>Resim eklemek için simgeye tıklayın</a:t>
            </a:r>
          </a:p>
        </p:txBody>
      </p:sp>
      <p:sp>
        <p:nvSpPr>
          <p:cNvPr id="11" name="Resim Yer Tutucusu 12">
            <a:extLst>
              <a:ext uri="{FF2B5EF4-FFF2-40B4-BE49-F238E27FC236}">
                <a16:creationId xmlns:a16="http://schemas.microsoft.com/office/drawing/2014/main" id="{BA123E2D-4554-47D5-B0EC-0C47EDB4162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044952" y="301752"/>
            <a:ext cx="2459736" cy="2505456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tr-TR" noProof="0"/>
              <a:t>Resim eklemek için simgeye tıklayın</a:t>
            </a:r>
          </a:p>
        </p:txBody>
      </p:sp>
    </p:spTree>
    <p:extLst>
      <p:ext uri="{BB962C8B-B14F-4D97-AF65-F5344CB8AC3E}">
        <p14:creationId xmlns:p14="http://schemas.microsoft.com/office/powerpoint/2010/main" val="12578914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Yalnızca Başlık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sim Yer Tutucusu 32">
            <a:extLst>
              <a:ext uri="{FF2B5EF4-FFF2-40B4-BE49-F238E27FC236}">
                <a16:creationId xmlns:a16="http://schemas.microsoft.com/office/drawing/2014/main" id="{3186EA6A-5CD5-4DF7-9C8A-EDFAF28A80D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77111" y="407499"/>
            <a:ext cx="1952279" cy="1952279"/>
          </a:xfrm>
          <a:custGeom>
            <a:avLst/>
            <a:gdLst>
              <a:gd name="connsiteX0" fmla="*/ 976140 w 1952279"/>
              <a:gd name="connsiteY0" fmla="*/ 0 h 1952279"/>
              <a:gd name="connsiteX1" fmla="*/ 1952279 w 1952279"/>
              <a:gd name="connsiteY1" fmla="*/ 976140 h 1952279"/>
              <a:gd name="connsiteX2" fmla="*/ 976140 w 1952279"/>
              <a:gd name="connsiteY2" fmla="*/ 1952279 h 1952279"/>
              <a:gd name="connsiteX3" fmla="*/ 0 w 1952279"/>
              <a:gd name="connsiteY3" fmla="*/ 976140 h 1952279"/>
              <a:gd name="connsiteX4" fmla="*/ 976140 w 1952279"/>
              <a:gd name="connsiteY4" fmla="*/ 0 h 1952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52279" h="1952279">
                <a:moveTo>
                  <a:pt x="976140" y="0"/>
                </a:moveTo>
                <a:cubicBezTo>
                  <a:pt x="1515247" y="0"/>
                  <a:pt x="1952279" y="437033"/>
                  <a:pt x="1952279" y="976140"/>
                </a:cubicBezTo>
                <a:cubicBezTo>
                  <a:pt x="1952279" y="1515246"/>
                  <a:pt x="1515247" y="1952279"/>
                  <a:pt x="976140" y="1952279"/>
                </a:cubicBezTo>
                <a:cubicBezTo>
                  <a:pt x="437033" y="1952279"/>
                  <a:pt x="0" y="1515246"/>
                  <a:pt x="0" y="976140"/>
                </a:cubicBezTo>
                <a:cubicBezTo>
                  <a:pt x="0" y="437033"/>
                  <a:pt x="437033" y="0"/>
                  <a:pt x="976140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tr-TR" noProof="0"/>
              <a:t>Resim eklemek için simgeye tıklayın</a:t>
            </a:r>
          </a:p>
        </p:txBody>
      </p:sp>
      <p:sp>
        <p:nvSpPr>
          <p:cNvPr id="32" name="Resim Yer Tutucusu 31">
            <a:extLst>
              <a:ext uri="{FF2B5EF4-FFF2-40B4-BE49-F238E27FC236}">
                <a16:creationId xmlns:a16="http://schemas.microsoft.com/office/drawing/2014/main" id="{83D5117F-F235-498D-99A5-9DE2D665576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28345" y="1972581"/>
            <a:ext cx="2290065" cy="2273502"/>
          </a:xfrm>
          <a:custGeom>
            <a:avLst/>
            <a:gdLst>
              <a:gd name="connsiteX0" fmla="*/ 1145032 w 2290065"/>
              <a:gd name="connsiteY0" fmla="*/ 0 h 2273502"/>
              <a:gd name="connsiteX1" fmla="*/ 2290065 w 2290065"/>
              <a:gd name="connsiteY1" fmla="*/ 1145033 h 2273502"/>
              <a:gd name="connsiteX2" fmla="*/ 1375797 w 2290065"/>
              <a:gd name="connsiteY2" fmla="*/ 2266803 h 2273502"/>
              <a:gd name="connsiteX3" fmla="*/ 1331903 w 2290065"/>
              <a:gd name="connsiteY3" fmla="*/ 2273502 h 2273502"/>
              <a:gd name="connsiteX4" fmla="*/ 958162 w 2290065"/>
              <a:gd name="connsiteY4" fmla="*/ 2273502 h 2273502"/>
              <a:gd name="connsiteX5" fmla="*/ 914268 w 2290065"/>
              <a:gd name="connsiteY5" fmla="*/ 2266803 h 2273502"/>
              <a:gd name="connsiteX6" fmla="*/ 5911 w 2290065"/>
              <a:gd name="connsiteY6" fmla="*/ 1262106 h 2273502"/>
              <a:gd name="connsiteX7" fmla="*/ 0 w 2290065"/>
              <a:gd name="connsiteY7" fmla="*/ 1145053 h 2273502"/>
              <a:gd name="connsiteX8" fmla="*/ 0 w 2290065"/>
              <a:gd name="connsiteY8" fmla="*/ 1145014 h 2273502"/>
              <a:gd name="connsiteX9" fmla="*/ 5911 w 2290065"/>
              <a:gd name="connsiteY9" fmla="*/ 1027960 h 2273502"/>
              <a:gd name="connsiteX10" fmla="*/ 1145032 w 2290065"/>
              <a:gd name="connsiteY10" fmla="*/ 0 h 227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290065" h="2273502">
                <a:moveTo>
                  <a:pt x="1145032" y="0"/>
                </a:moveTo>
                <a:cubicBezTo>
                  <a:pt x="1777417" y="0"/>
                  <a:pt x="2290065" y="512649"/>
                  <a:pt x="2290065" y="1145033"/>
                </a:cubicBezTo>
                <a:cubicBezTo>
                  <a:pt x="2290065" y="1698370"/>
                  <a:pt x="1897569" y="2160033"/>
                  <a:pt x="1375797" y="2266803"/>
                </a:cubicBezTo>
                <a:lnTo>
                  <a:pt x="1331903" y="2273502"/>
                </a:lnTo>
                <a:lnTo>
                  <a:pt x="958162" y="2273502"/>
                </a:lnTo>
                <a:lnTo>
                  <a:pt x="914268" y="2266803"/>
                </a:lnTo>
                <a:cubicBezTo>
                  <a:pt x="429765" y="2167660"/>
                  <a:pt x="56730" y="1762511"/>
                  <a:pt x="5911" y="1262106"/>
                </a:cubicBezTo>
                <a:lnTo>
                  <a:pt x="0" y="1145053"/>
                </a:lnTo>
                <a:lnTo>
                  <a:pt x="0" y="1145014"/>
                </a:lnTo>
                <a:lnTo>
                  <a:pt x="5911" y="1027960"/>
                </a:lnTo>
                <a:cubicBezTo>
                  <a:pt x="64548" y="450571"/>
                  <a:pt x="552172" y="0"/>
                  <a:pt x="1145032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tr-TR" noProof="0"/>
              <a:t>Resim eklemek için simgeye tıklayın</a:t>
            </a:r>
          </a:p>
        </p:txBody>
      </p:sp>
      <p:sp>
        <p:nvSpPr>
          <p:cNvPr id="31" name="Resim Yer Tutucusu 30">
            <a:extLst>
              <a:ext uri="{FF2B5EF4-FFF2-40B4-BE49-F238E27FC236}">
                <a16:creationId xmlns:a16="http://schemas.microsoft.com/office/drawing/2014/main" id="{E1E0A794-F1D3-4628-B5B1-9D48AB34C3D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579539" y="4386312"/>
            <a:ext cx="3119293" cy="2462810"/>
          </a:xfrm>
          <a:custGeom>
            <a:avLst/>
            <a:gdLst>
              <a:gd name="connsiteX0" fmla="*/ 1559647 w 3119293"/>
              <a:gd name="connsiteY0" fmla="*/ 0 h 2462810"/>
              <a:gd name="connsiteX1" fmla="*/ 3119293 w 3119293"/>
              <a:gd name="connsiteY1" fmla="*/ 1559647 h 2462810"/>
              <a:gd name="connsiteX2" fmla="*/ 2852930 w 3119293"/>
              <a:gd name="connsiteY2" fmla="*/ 2431660 h 2462810"/>
              <a:gd name="connsiteX3" fmla="*/ 2829636 w 3119293"/>
              <a:gd name="connsiteY3" fmla="*/ 2462810 h 2462810"/>
              <a:gd name="connsiteX4" fmla="*/ 289658 w 3119293"/>
              <a:gd name="connsiteY4" fmla="*/ 2462810 h 2462810"/>
              <a:gd name="connsiteX5" fmla="*/ 266363 w 3119293"/>
              <a:gd name="connsiteY5" fmla="*/ 2431660 h 2462810"/>
              <a:gd name="connsiteX6" fmla="*/ 0 w 3119293"/>
              <a:gd name="connsiteY6" fmla="*/ 1559647 h 2462810"/>
              <a:gd name="connsiteX7" fmla="*/ 1559647 w 3119293"/>
              <a:gd name="connsiteY7" fmla="*/ 0 h 2462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19293" h="2462810">
                <a:moveTo>
                  <a:pt x="1559647" y="0"/>
                </a:moveTo>
                <a:cubicBezTo>
                  <a:pt x="2421016" y="0"/>
                  <a:pt x="3119293" y="698278"/>
                  <a:pt x="3119293" y="1559647"/>
                </a:cubicBezTo>
                <a:cubicBezTo>
                  <a:pt x="3119293" y="1882660"/>
                  <a:pt x="3021098" y="2182739"/>
                  <a:pt x="2852930" y="2431660"/>
                </a:cubicBezTo>
                <a:lnTo>
                  <a:pt x="2829636" y="2462810"/>
                </a:lnTo>
                <a:lnTo>
                  <a:pt x="289658" y="2462810"/>
                </a:lnTo>
                <a:lnTo>
                  <a:pt x="266363" y="2431660"/>
                </a:lnTo>
                <a:cubicBezTo>
                  <a:pt x="98195" y="2182739"/>
                  <a:pt x="0" y="1882660"/>
                  <a:pt x="0" y="1559647"/>
                </a:cubicBezTo>
                <a:cubicBezTo>
                  <a:pt x="0" y="698278"/>
                  <a:pt x="698278" y="0"/>
                  <a:pt x="1559647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tr-TR" noProof="0"/>
              <a:t>Resim eklemek için simgeye tıklayın</a:t>
            </a:r>
          </a:p>
        </p:txBody>
      </p:sp>
      <p:sp>
        <p:nvSpPr>
          <p:cNvPr id="30" name="Resim Yer Tutucusu 29">
            <a:extLst>
              <a:ext uri="{FF2B5EF4-FFF2-40B4-BE49-F238E27FC236}">
                <a16:creationId xmlns:a16="http://schemas.microsoft.com/office/drawing/2014/main" id="{B8D3F45B-B631-47D3-A33C-71CEC2B3602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92905" y="4018982"/>
            <a:ext cx="3854161" cy="2839018"/>
          </a:xfrm>
          <a:custGeom>
            <a:avLst/>
            <a:gdLst>
              <a:gd name="connsiteX0" fmla="*/ 1927061 w 3854161"/>
              <a:gd name="connsiteY0" fmla="*/ 0 h 2839018"/>
              <a:gd name="connsiteX1" fmla="*/ 1927101 w 3854161"/>
              <a:gd name="connsiteY1" fmla="*/ 0 h 2839018"/>
              <a:gd name="connsiteX2" fmla="*/ 2124114 w 3854161"/>
              <a:gd name="connsiteY2" fmla="*/ 9948 h 2839018"/>
              <a:gd name="connsiteX3" fmla="*/ 3854161 w 3854161"/>
              <a:gd name="connsiteY3" fmla="*/ 1927080 h 2839018"/>
              <a:gd name="connsiteX4" fmla="*/ 3702722 w 3854161"/>
              <a:gd name="connsiteY4" fmla="*/ 2677187 h 2839018"/>
              <a:gd name="connsiteX5" fmla="*/ 3624763 w 3854161"/>
              <a:gd name="connsiteY5" fmla="*/ 2839018 h 2839018"/>
              <a:gd name="connsiteX6" fmla="*/ 229398 w 3854161"/>
              <a:gd name="connsiteY6" fmla="*/ 2839018 h 2839018"/>
              <a:gd name="connsiteX7" fmla="*/ 151440 w 3854161"/>
              <a:gd name="connsiteY7" fmla="*/ 2677187 h 2839018"/>
              <a:gd name="connsiteX8" fmla="*/ 0 w 3854161"/>
              <a:gd name="connsiteY8" fmla="*/ 1927080 h 2839018"/>
              <a:gd name="connsiteX9" fmla="*/ 1730048 w 3854161"/>
              <a:gd name="connsiteY9" fmla="*/ 9948 h 2839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854161" h="2839018">
                <a:moveTo>
                  <a:pt x="1927061" y="0"/>
                </a:moveTo>
                <a:lnTo>
                  <a:pt x="1927101" y="0"/>
                </a:lnTo>
                <a:lnTo>
                  <a:pt x="2124114" y="9948"/>
                </a:lnTo>
                <a:cubicBezTo>
                  <a:pt x="3095856" y="108634"/>
                  <a:pt x="3854161" y="929301"/>
                  <a:pt x="3854161" y="1927080"/>
                </a:cubicBezTo>
                <a:cubicBezTo>
                  <a:pt x="3854161" y="2193154"/>
                  <a:pt x="3800237" y="2446634"/>
                  <a:pt x="3702722" y="2677187"/>
                </a:cubicBezTo>
                <a:lnTo>
                  <a:pt x="3624763" y="2839018"/>
                </a:lnTo>
                <a:lnTo>
                  <a:pt x="229398" y="2839018"/>
                </a:lnTo>
                <a:lnTo>
                  <a:pt x="151440" y="2677187"/>
                </a:lnTo>
                <a:cubicBezTo>
                  <a:pt x="53924" y="2446634"/>
                  <a:pt x="0" y="2193154"/>
                  <a:pt x="0" y="1927080"/>
                </a:cubicBezTo>
                <a:cubicBezTo>
                  <a:pt x="0" y="929301"/>
                  <a:pt x="758305" y="108634"/>
                  <a:pt x="1730048" y="9948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tr-TR" noProof="0"/>
              <a:t>Resim eklemek için simgeye tıklayın</a:t>
            </a:r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0" y="585216"/>
            <a:ext cx="5276088" cy="2276856"/>
          </a:xfrm>
        </p:spPr>
        <p:txBody>
          <a:bodyPr rtlCol="0" anchor="b"/>
          <a:lstStyle>
            <a:lvl1pPr algn="r">
              <a:defRPr sz="4800" b="1" cap="all" spc="40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tr-TR" noProof="0"/>
              <a:t>Asıl başlık stilini düzenlemek için tıklayın</a:t>
            </a:r>
          </a:p>
        </p:txBody>
      </p:sp>
      <p:sp>
        <p:nvSpPr>
          <p:cNvPr id="3" name="Tarih Yer Tutucusu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201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tr-TR" noProof="0"/>
              <a:t>03.09.20XX</a:t>
            </a:r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938528"/>
            <a:ext cx="278892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tr-TR" noProof="0"/>
              <a:t>Sunu Başlığı</a:t>
            </a:r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D8DA9DAA-006C-4F4B-980E-E3DF019B24E2}" type="slidenum">
              <a:rPr lang="tr-TR" noProof="0" smtClean="0"/>
              <a:pPr/>
              <a:t>‹#›</a:t>
            </a:fld>
            <a:endParaRPr lang="tr-TR" noProof="0"/>
          </a:p>
        </p:txBody>
      </p:sp>
      <p:sp>
        <p:nvSpPr>
          <p:cNvPr id="8" name="Grafik 32">
            <a:extLst>
              <a:ext uri="{FF2B5EF4-FFF2-40B4-BE49-F238E27FC236}">
                <a16:creationId xmlns:a16="http://schemas.microsoft.com/office/drawing/2014/main" id="{846CD0EA-B0AA-4845-81A5-4ADD7C58B12F}"/>
              </a:ext>
            </a:extLst>
          </p:cNvPr>
          <p:cNvSpPr/>
          <p:nvPr userDrawn="1"/>
        </p:nvSpPr>
        <p:spPr>
          <a:xfrm>
            <a:off x="1472366" y="1859534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tr-TR" noProof="0"/>
          </a:p>
        </p:txBody>
      </p:sp>
      <p:sp>
        <p:nvSpPr>
          <p:cNvPr id="10" name="Grafik 33">
            <a:extLst>
              <a:ext uri="{FF2B5EF4-FFF2-40B4-BE49-F238E27FC236}">
                <a16:creationId xmlns:a16="http://schemas.microsoft.com/office/drawing/2014/main" id="{0E97A0CB-7CB1-47F0-BD48-EEECBAC39CD2}"/>
              </a:ext>
            </a:extLst>
          </p:cNvPr>
          <p:cNvSpPr/>
          <p:nvPr userDrawn="1"/>
        </p:nvSpPr>
        <p:spPr>
          <a:xfrm>
            <a:off x="2014523" y="3146867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tr-TR" noProof="0"/>
          </a:p>
        </p:txBody>
      </p:sp>
      <p:sp>
        <p:nvSpPr>
          <p:cNvPr id="12" name="Grafik 31">
            <a:extLst>
              <a:ext uri="{FF2B5EF4-FFF2-40B4-BE49-F238E27FC236}">
                <a16:creationId xmlns:a16="http://schemas.microsoft.com/office/drawing/2014/main" id="{477816C9-06CB-4BC5-B26B-6A2877BD941A}"/>
              </a:ext>
            </a:extLst>
          </p:cNvPr>
          <p:cNvSpPr/>
          <p:nvPr userDrawn="1"/>
        </p:nvSpPr>
        <p:spPr>
          <a:xfrm>
            <a:off x="5404920" y="450829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tr-TR" noProof="0"/>
          </a:p>
        </p:txBody>
      </p:sp>
      <p:cxnSp>
        <p:nvCxnSpPr>
          <p:cNvPr id="14" name="Düz Bağlayıcı 13">
            <a:extLst>
              <a:ext uri="{FF2B5EF4-FFF2-40B4-BE49-F238E27FC236}">
                <a16:creationId xmlns:a16="http://schemas.microsoft.com/office/drawing/2014/main" id="{13AE7F8D-AE68-4A83-BAB5-3A97D473CE3C}"/>
              </a:ext>
            </a:extLst>
          </p:cNvPr>
          <p:cNvCxnSpPr>
            <a:cxnSpLocks/>
          </p:cNvCxnSpPr>
          <p:nvPr userDrawn="1"/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Metin Yer Tutucusu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60720" y="3127248"/>
            <a:ext cx="5276088" cy="1124712"/>
          </a:xfrm>
        </p:spPr>
        <p:txBody>
          <a:bodyPr rtlCol="0"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tr-TR" noProof="0"/>
              <a:t>Asıl metin stillerini düzenlemek için tıklayın</a:t>
            </a:r>
          </a:p>
        </p:txBody>
      </p:sp>
    </p:spTree>
    <p:extLst>
      <p:ext uri="{BB962C8B-B14F-4D97-AF65-F5344CB8AC3E}">
        <p14:creationId xmlns:p14="http://schemas.microsoft.com/office/powerpoint/2010/main" val="3010451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tr-TR" noProof="0"/>
              <a:t>Asıl başlık stilini düzenlemek için tıklayın</a:t>
            </a:r>
          </a:p>
        </p:txBody>
      </p:sp>
      <p:sp>
        <p:nvSpPr>
          <p:cNvPr id="3" name="Tarih Yer Tutucusu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tr-TR" noProof="0"/>
              <a:t>03.09.20XX</a:t>
            </a:r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tr-TR" noProof="0"/>
              <a:t>Sunu Başlığı</a:t>
            </a:r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tr-TR" noProof="0" smtClean="0"/>
              <a:t>‹#›</a:t>
            </a:fld>
            <a:endParaRPr lang="tr-TR" noProof="0"/>
          </a:p>
        </p:txBody>
      </p:sp>
      <p:cxnSp>
        <p:nvCxnSpPr>
          <p:cNvPr id="6" name="Düz Bağlayıcı 5">
            <a:extLst>
              <a:ext uri="{FF2B5EF4-FFF2-40B4-BE49-F238E27FC236}">
                <a16:creationId xmlns:a16="http://schemas.microsoft.com/office/drawing/2014/main" id="{57596AF9-469C-436D-B7D2-77952EF1825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32910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rih Yer Tutucusu 1">
            <a:extLst>
              <a:ext uri="{FF2B5EF4-FFF2-40B4-BE49-F238E27FC236}">
                <a16:creationId xmlns:a16="http://schemas.microsoft.com/office/drawing/2014/main" id="{FDFF36D6-399B-43E3-84DD-9FC5119EC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tr-TR" noProof="0"/>
              <a:t>03.09.20XX</a:t>
            </a:r>
          </a:p>
        </p:txBody>
      </p:sp>
      <p:sp>
        <p:nvSpPr>
          <p:cNvPr id="3" name="Alt Bilgi Yer Tutucusu 2">
            <a:extLst>
              <a:ext uri="{FF2B5EF4-FFF2-40B4-BE49-F238E27FC236}">
                <a16:creationId xmlns:a16="http://schemas.microsoft.com/office/drawing/2014/main" id="{50234AB7-3B85-4028-A500-5A1BDBF45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tr-TR" noProof="0"/>
              <a:t>Sunu Başlığı</a:t>
            </a:r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AC1F40F0-9909-442F-BBA4-409D061ED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tr-TR" noProof="0" smtClean="0"/>
              <a:t>‹#›</a:t>
            </a:fld>
            <a:endParaRPr lang="tr-TR" noProof="0"/>
          </a:p>
        </p:txBody>
      </p:sp>
      <p:cxnSp>
        <p:nvCxnSpPr>
          <p:cNvPr id="5" name="Düz Bağlayıcı 4">
            <a:extLst>
              <a:ext uri="{FF2B5EF4-FFF2-40B4-BE49-F238E27FC236}">
                <a16:creationId xmlns:a16="http://schemas.microsoft.com/office/drawing/2014/main" id="{353C1207-D1C8-49E3-8837-E2B89D366FA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8676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Resim Yazı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540F214-646F-4D81-AD12-65628EC98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tr-TR" noProof="0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4EF71768-C3FA-49EF-99EF-06E6C3B284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tr-TR" noProof="0"/>
              <a:t>Asıl metin stillerini düzenlemek için tıklayın</a:t>
            </a:r>
          </a:p>
          <a:p>
            <a:pPr lvl="1" rtl="0"/>
            <a:r>
              <a:rPr lang="tr-TR" noProof="0"/>
              <a:t>İkinci düzey</a:t>
            </a:r>
          </a:p>
          <a:p>
            <a:pPr lvl="2" rtl="0"/>
            <a:r>
              <a:rPr lang="tr-TR" noProof="0"/>
              <a:t>Üçüncü düzey</a:t>
            </a:r>
          </a:p>
          <a:p>
            <a:pPr lvl="3" rtl="0"/>
            <a:r>
              <a:rPr lang="tr-TR" noProof="0"/>
              <a:t>Dördüncü düzey</a:t>
            </a:r>
          </a:p>
          <a:p>
            <a:pPr lvl="4" rtl="0"/>
            <a:r>
              <a:rPr lang="tr-TR" noProof="0"/>
              <a:t>Beşinci düzey</a:t>
            </a:r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92DA6F24-ED6C-4D12-A9D6-EE37FBD686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tr-TR" noProof="0"/>
              <a:t>Asıl metin stillerini düzenlemek için tıklayın</a:t>
            </a:r>
          </a:p>
        </p:txBody>
      </p:sp>
      <p:sp>
        <p:nvSpPr>
          <p:cNvPr id="5" name="Tarih Yer Tutucusu 4">
            <a:extLst>
              <a:ext uri="{FF2B5EF4-FFF2-40B4-BE49-F238E27FC236}">
                <a16:creationId xmlns:a16="http://schemas.microsoft.com/office/drawing/2014/main" id="{38E6AACE-FAFB-4934-8E3C-AB5B21635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tr-TR" noProof="0"/>
              <a:t>03.09.20XX</a:t>
            </a:r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181533EA-D0F8-4C79-8721-F190DE2D2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tr-TR" noProof="0"/>
              <a:t>Sunu Başlığı</a:t>
            </a:r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A059BAC9-F101-4394-BBA4-3D21A3497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tr-TR" noProof="0" smtClean="0"/>
              <a:t>‹#›</a:t>
            </a:fld>
            <a:endParaRPr lang="tr-TR" noProof="0"/>
          </a:p>
        </p:txBody>
      </p:sp>
      <p:cxnSp>
        <p:nvCxnSpPr>
          <p:cNvPr id="8" name="Düz Bağlayıcı 7">
            <a:extLst>
              <a:ext uri="{FF2B5EF4-FFF2-40B4-BE49-F238E27FC236}">
                <a16:creationId xmlns:a16="http://schemas.microsoft.com/office/drawing/2014/main" id="{0F3A79C9-7EDC-44F6-AC48-5DD98A7695AD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68059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Resim Yazı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284CB71F-B6C2-4866-BC97-304F78816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tr-TR" noProof="0"/>
              <a:t>Asıl başlık stilini düzenlemek için tıklayın</a:t>
            </a:r>
          </a:p>
        </p:txBody>
      </p:sp>
      <p:sp>
        <p:nvSpPr>
          <p:cNvPr id="3" name="Resim Yer Tutucusu 2">
            <a:extLst>
              <a:ext uri="{FF2B5EF4-FFF2-40B4-BE49-F238E27FC236}">
                <a16:creationId xmlns:a16="http://schemas.microsoft.com/office/drawing/2014/main" id="{C55ED73B-8413-478D-80D7-B78B69763B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tr-TR" noProof="0"/>
              <a:t>Resim eklemek için simgeye tıklayın</a:t>
            </a:r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91BDF226-1B94-4D2D-98B3-7B932FB17D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tr-TR" noProof="0"/>
              <a:t>Asıl metin stillerini düzenlemek için tıklayın</a:t>
            </a:r>
          </a:p>
        </p:txBody>
      </p:sp>
      <p:sp>
        <p:nvSpPr>
          <p:cNvPr id="5" name="Tarih Yer Tutucusu 4">
            <a:extLst>
              <a:ext uri="{FF2B5EF4-FFF2-40B4-BE49-F238E27FC236}">
                <a16:creationId xmlns:a16="http://schemas.microsoft.com/office/drawing/2014/main" id="{100C4E9A-CA29-4CCD-ACFA-B29F80FBA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tr-TR" noProof="0"/>
              <a:t>03.09.20XX</a:t>
            </a:r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71A5B7BE-3F1B-4FF3-B1D7-6E39B99D0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tr-TR" noProof="0"/>
              <a:t>Sunu Başlığı</a:t>
            </a:r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142F18F1-E27E-470E-AE13-4755DEE63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tr-TR" noProof="0" smtClean="0"/>
              <a:t>‹#›</a:t>
            </a:fld>
            <a:endParaRPr lang="tr-TR" noProof="0"/>
          </a:p>
        </p:txBody>
      </p:sp>
      <p:cxnSp>
        <p:nvCxnSpPr>
          <p:cNvPr id="8" name="Düz Bağlayıcı 7">
            <a:extLst>
              <a:ext uri="{FF2B5EF4-FFF2-40B4-BE49-F238E27FC236}">
                <a16:creationId xmlns:a16="http://schemas.microsoft.com/office/drawing/2014/main" id="{00F08750-B7F2-4119-B151-68DE774813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7755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2 Slayt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8448" y="594360"/>
            <a:ext cx="6272784" cy="2843784"/>
          </a:xfrm>
        </p:spPr>
        <p:txBody>
          <a:bodyPr rtlCol="0" anchor="b"/>
          <a:lstStyle>
            <a:lvl1pPr algn="l">
              <a:defRPr sz="5400" b="1" i="0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tr-TR" noProof="0"/>
              <a:t>Asıl başlık stilini düzenlemek için tıklayın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641848" y="4700016"/>
            <a:ext cx="5093208" cy="1197864"/>
          </a:xfrm>
        </p:spPr>
        <p:txBody>
          <a:bodyPr rtlCol="0">
            <a:normAutofit/>
          </a:bodyPr>
          <a:lstStyle>
            <a:lvl1pPr marL="0" indent="0" algn="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tr-TR" noProof="0"/>
              <a:t>Asıl alt başlık stilini düzenlemek için tıklatın</a:t>
            </a:r>
          </a:p>
        </p:txBody>
      </p:sp>
      <p:cxnSp>
        <p:nvCxnSpPr>
          <p:cNvPr id="9" name="Düz Bağlayıcı 8">
            <a:extLst>
              <a:ext uri="{FF2B5EF4-FFF2-40B4-BE49-F238E27FC236}">
                <a16:creationId xmlns:a16="http://schemas.microsoft.com/office/drawing/2014/main" id="{8E825845-66DD-4B77-A729-CD97D156FE6C}"/>
              </a:ext>
            </a:extLst>
          </p:cNvPr>
          <p:cNvCxnSpPr>
            <a:cxnSpLocks/>
          </p:cNvCxnSpPr>
          <p:nvPr userDrawn="1"/>
        </p:nvCxnSpPr>
        <p:spPr>
          <a:xfrm>
            <a:off x="1301262" y="3496322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Grafik 12">
            <a:extLst>
              <a:ext uri="{FF2B5EF4-FFF2-40B4-BE49-F238E27FC236}">
                <a16:creationId xmlns:a16="http://schemas.microsoft.com/office/drawing/2014/main" id="{818B4386-1FCF-4ACE-BE25-AF9CC5E2256F}"/>
              </a:ext>
            </a:extLst>
          </p:cNvPr>
          <p:cNvSpPr/>
          <p:nvPr userDrawn="1"/>
        </p:nvSpPr>
        <p:spPr>
          <a:xfrm>
            <a:off x="8217780" y="2973840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tr-TR" noProof="0"/>
          </a:p>
        </p:txBody>
      </p:sp>
      <p:sp>
        <p:nvSpPr>
          <p:cNvPr id="21" name="Grafik 13">
            <a:extLst>
              <a:ext uri="{FF2B5EF4-FFF2-40B4-BE49-F238E27FC236}">
                <a16:creationId xmlns:a16="http://schemas.microsoft.com/office/drawing/2014/main" id="{19319560-50ED-4963-A2CF-74663239D426}"/>
              </a:ext>
            </a:extLst>
          </p:cNvPr>
          <p:cNvSpPr/>
          <p:nvPr userDrawn="1"/>
        </p:nvSpPr>
        <p:spPr>
          <a:xfrm>
            <a:off x="7859002" y="2744546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tr-TR" noProof="0"/>
          </a:p>
        </p:txBody>
      </p:sp>
      <p:sp>
        <p:nvSpPr>
          <p:cNvPr id="23" name="Grafik 15">
            <a:extLst>
              <a:ext uri="{FF2B5EF4-FFF2-40B4-BE49-F238E27FC236}">
                <a16:creationId xmlns:a16="http://schemas.microsoft.com/office/drawing/2014/main" id="{E5ABBDAD-943D-48F3-9C80-B29C48966C79}"/>
              </a:ext>
            </a:extLst>
          </p:cNvPr>
          <p:cNvSpPr/>
          <p:nvPr userDrawn="1"/>
        </p:nvSpPr>
        <p:spPr>
          <a:xfrm>
            <a:off x="7843462" y="3198265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tr-TR" noProof="0"/>
          </a:p>
        </p:txBody>
      </p:sp>
    </p:spTree>
    <p:extLst>
      <p:ext uri="{BB962C8B-B14F-4D97-AF65-F5344CB8AC3E}">
        <p14:creationId xmlns:p14="http://schemas.microsoft.com/office/powerpoint/2010/main" val="21379060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Yalnızca Başlık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sim Yer Tutucusu 18">
            <a:extLst>
              <a:ext uri="{FF2B5EF4-FFF2-40B4-BE49-F238E27FC236}">
                <a16:creationId xmlns:a16="http://schemas.microsoft.com/office/drawing/2014/main" id="{34120D15-E48C-4FBE-BB95-24DB36D9F4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366432" y="2530058"/>
            <a:ext cx="3707972" cy="3707971"/>
          </a:xfrm>
          <a:custGeom>
            <a:avLst/>
            <a:gdLst>
              <a:gd name="connsiteX0" fmla="*/ 1853986 w 3707972"/>
              <a:gd name="connsiteY0" fmla="*/ 0 h 3707971"/>
              <a:gd name="connsiteX1" fmla="*/ 3707972 w 3707972"/>
              <a:gd name="connsiteY1" fmla="*/ 1853986 h 3707971"/>
              <a:gd name="connsiteX2" fmla="*/ 2043545 w 3707972"/>
              <a:gd name="connsiteY2" fmla="*/ 3698400 h 3707971"/>
              <a:gd name="connsiteX3" fmla="*/ 1854006 w 3707972"/>
              <a:gd name="connsiteY3" fmla="*/ 3707971 h 3707971"/>
              <a:gd name="connsiteX4" fmla="*/ 1853966 w 3707972"/>
              <a:gd name="connsiteY4" fmla="*/ 3707971 h 3707971"/>
              <a:gd name="connsiteX5" fmla="*/ 1664427 w 3707972"/>
              <a:gd name="connsiteY5" fmla="*/ 3698400 h 3707971"/>
              <a:gd name="connsiteX6" fmla="*/ 0 w 3707972"/>
              <a:gd name="connsiteY6" fmla="*/ 1853986 h 3707971"/>
              <a:gd name="connsiteX7" fmla="*/ 1853986 w 3707972"/>
              <a:gd name="connsiteY7" fmla="*/ 0 h 370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07972" h="3707971">
                <a:moveTo>
                  <a:pt x="1853986" y="0"/>
                </a:moveTo>
                <a:cubicBezTo>
                  <a:pt x="2877914" y="0"/>
                  <a:pt x="3707972" y="830058"/>
                  <a:pt x="3707972" y="1853986"/>
                </a:cubicBezTo>
                <a:cubicBezTo>
                  <a:pt x="3707972" y="2813919"/>
                  <a:pt x="2978429" y="3603458"/>
                  <a:pt x="2043545" y="3698400"/>
                </a:cubicBezTo>
                <a:lnTo>
                  <a:pt x="1854006" y="3707971"/>
                </a:lnTo>
                <a:lnTo>
                  <a:pt x="1853966" y="3707971"/>
                </a:lnTo>
                <a:lnTo>
                  <a:pt x="1664427" y="3698400"/>
                </a:lnTo>
                <a:cubicBezTo>
                  <a:pt x="729543" y="3603458"/>
                  <a:pt x="0" y="2813919"/>
                  <a:pt x="0" y="1853986"/>
                </a:cubicBezTo>
                <a:cubicBezTo>
                  <a:pt x="0" y="830058"/>
                  <a:pt x="830058" y="0"/>
                  <a:pt x="1853986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tr-TR" noProof="0"/>
              <a:t>Resim eklemek için simgeye tıklayın</a:t>
            </a:r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02936" y="585216"/>
            <a:ext cx="5833872" cy="2276856"/>
          </a:xfrm>
        </p:spPr>
        <p:txBody>
          <a:bodyPr rtlCol="0" anchor="b"/>
          <a:lstStyle>
            <a:lvl1pPr algn="r">
              <a:defRPr sz="6000" b="1" cap="all" spc="40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tr-TR" noProof="0"/>
              <a:t>Başlık</a:t>
            </a:r>
          </a:p>
        </p:txBody>
      </p:sp>
      <p:sp>
        <p:nvSpPr>
          <p:cNvPr id="3" name="Tarih Yer Tutucusu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201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tr-TR" noProof="0"/>
              <a:t>03.09.20XX</a:t>
            </a:r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938528"/>
            <a:ext cx="278892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tr-TR" noProof="0"/>
              <a:t>Sunu Başlığı</a:t>
            </a:r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D8DA9DAA-006C-4F4B-980E-E3DF019B24E2}" type="slidenum">
              <a:rPr lang="tr-TR" noProof="0" smtClean="0"/>
              <a:pPr/>
              <a:t>‹#›</a:t>
            </a:fld>
            <a:endParaRPr lang="tr-TR" noProof="0"/>
          </a:p>
        </p:txBody>
      </p:sp>
      <p:cxnSp>
        <p:nvCxnSpPr>
          <p:cNvPr id="14" name="Düz Bağlayıcı 13">
            <a:extLst>
              <a:ext uri="{FF2B5EF4-FFF2-40B4-BE49-F238E27FC236}">
                <a16:creationId xmlns:a16="http://schemas.microsoft.com/office/drawing/2014/main" id="{13AE7F8D-AE68-4A83-BAB5-3A97D473CE3C}"/>
              </a:ext>
            </a:extLst>
          </p:cNvPr>
          <p:cNvCxnSpPr>
            <a:cxnSpLocks/>
          </p:cNvCxnSpPr>
          <p:nvPr userDrawn="1"/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Metin Yer Tutucusu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202936" y="3127248"/>
            <a:ext cx="5833872" cy="3118104"/>
          </a:xfrm>
        </p:spPr>
        <p:txBody>
          <a:bodyPr rtlCol="0"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tr-TR" noProof="0"/>
              <a:t>Asıl metin stillerini düzenlemek için tıklayın</a:t>
            </a:r>
          </a:p>
        </p:txBody>
      </p:sp>
      <p:sp>
        <p:nvSpPr>
          <p:cNvPr id="11" name="Grafik 12">
            <a:extLst>
              <a:ext uri="{FF2B5EF4-FFF2-40B4-BE49-F238E27FC236}">
                <a16:creationId xmlns:a16="http://schemas.microsoft.com/office/drawing/2014/main" id="{EA1B6985-3E5A-40F4-9268-D4AB3BBF8C91}"/>
              </a:ext>
            </a:extLst>
          </p:cNvPr>
          <p:cNvSpPr/>
          <p:nvPr userDrawn="1"/>
        </p:nvSpPr>
        <p:spPr>
          <a:xfrm>
            <a:off x="4745394" y="276027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tr-TR" noProof="0"/>
          </a:p>
        </p:txBody>
      </p:sp>
      <p:sp>
        <p:nvSpPr>
          <p:cNvPr id="13" name="Grafik 13">
            <a:extLst>
              <a:ext uri="{FF2B5EF4-FFF2-40B4-BE49-F238E27FC236}">
                <a16:creationId xmlns:a16="http://schemas.microsoft.com/office/drawing/2014/main" id="{338BC906-9D03-4280-85E8-21A81BC21D73}"/>
              </a:ext>
            </a:extLst>
          </p:cNvPr>
          <p:cNvSpPr/>
          <p:nvPr userDrawn="1"/>
        </p:nvSpPr>
        <p:spPr>
          <a:xfrm>
            <a:off x="4386614" y="253098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tr-TR" noProof="0"/>
          </a:p>
        </p:txBody>
      </p:sp>
      <p:sp>
        <p:nvSpPr>
          <p:cNvPr id="17" name="Grafik 15">
            <a:extLst>
              <a:ext uri="{FF2B5EF4-FFF2-40B4-BE49-F238E27FC236}">
                <a16:creationId xmlns:a16="http://schemas.microsoft.com/office/drawing/2014/main" id="{C5C06D53-C9F6-47E8-BFE1-B8193A1AED8B}"/>
              </a:ext>
            </a:extLst>
          </p:cNvPr>
          <p:cNvSpPr/>
          <p:nvPr userDrawn="1"/>
        </p:nvSpPr>
        <p:spPr>
          <a:xfrm>
            <a:off x="1669987" y="6031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tr-TR" noProof="0"/>
          </a:p>
        </p:txBody>
      </p:sp>
    </p:spTree>
    <p:extLst>
      <p:ext uri="{BB962C8B-B14F-4D97-AF65-F5344CB8AC3E}">
        <p14:creationId xmlns:p14="http://schemas.microsoft.com/office/powerpoint/2010/main" val="2490768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sim Yer Tutucusu 14">
            <a:extLst>
              <a:ext uri="{FF2B5EF4-FFF2-40B4-BE49-F238E27FC236}">
                <a16:creationId xmlns:a16="http://schemas.microsoft.com/office/drawing/2014/main" id="{E62FC6D8-DD87-4B93-8491-43C84EE63FE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51965" y="1665520"/>
            <a:ext cx="4266960" cy="4266968"/>
          </a:xfrm>
          <a:custGeom>
            <a:avLst/>
            <a:gdLst>
              <a:gd name="connsiteX0" fmla="*/ 2133823 w 4266960"/>
              <a:gd name="connsiteY0" fmla="*/ 0 h 4266968"/>
              <a:gd name="connsiteX1" fmla="*/ 4256628 w 4266960"/>
              <a:gd name="connsiteY1" fmla="*/ 1915652 h 4266968"/>
              <a:gd name="connsiteX2" fmla="*/ 4266960 w 4266960"/>
              <a:gd name="connsiteY2" fmla="*/ 2120258 h 4266968"/>
              <a:gd name="connsiteX3" fmla="*/ 4266960 w 4266960"/>
              <a:gd name="connsiteY3" fmla="*/ 2147389 h 4266968"/>
              <a:gd name="connsiteX4" fmla="*/ 4256628 w 4266960"/>
              <a:gd name="connsiteY4" fmla="*/ 2351994 h 4266968"/>
              <a:gd name="connsiteX5" fmla="*/ 2351994 w 4266960"/>
              <a:gd name="connsiteY5" fmla="*/ 4256629 h 4266968"/>
              <a:gd name="connsiteX6" fmla="*/ 2147230 w 4266960"/>
              <a:gd name="connsiteY6" fmla="*/ 4266968 h 4266968"/>
              <a:gd name="connsiteX7" fmla="*/ 2120416 w 4266960"/>
              <a:gd name="connsiteY7" fmla="*/ 4266968 h 4266968"/>
              <a:gd name="connsiteX8" fmla="*/ 1915652 w 4266960"/>
              <a:gd name="connsiteY8" fmla="*/ 4256629 h 4266968"/>
              <a:gd name="connsiteX9" fmla="*/ 0 w 4266960"/>
              <a:gd name="connsiteY9" fmla="*/ 2133823 h 4266968"/>
              <a:gd name="connsiteX10" fmla="*/ 2133823 w 4266960"/>
              <a:gd name="connsiteY10" fmla="*/ 0 h 426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66960" h="4266968">
                <a:moveTo>
                  <a:pt x="2133823" y="0"/>
                </a:moveTo>
                <a:cubicBezTo>
                  <a:pt x="3238644" y="0"/>
                  <a:pt x="4147355" y="839660"/>
                  <a:pt x="4256628" y="1915652"/>
                </a:cubicBezTo>
                <a:lnTo>
                  <a:pt x="4266960" y="2120258"/>
                </a:lnTo>
                <a:lnTo>
                  <a:pt x="4266960" y="2147389"/>
                </a:lnTo>
                <a:lnTo>
                  <a:pt x="4256628" y="2351994"/>
                </a:lnTo>
                <a:cubicBezTo>
                  <a:pt x="4154640" y="3356254"/>
                  <a:pt x="3356253" y="4154640"/>
                  <a:pt x="2351994" y="4256629"/>
                </a:cubicBezTo>
                <a:lnTo>
                  <a:pt x="2147230" y="4266968"/>
                </a:lnTo>
                <a:lnTo>
                  <a:pt x="2120416" y="4266968"/>
                </a:lnTo>
                <a:lnTo>
                  <a:pt x="1915652" y="4256629"/>
                </a:lnTo>
                <a:cubicBezTo>
                  <a:pt x="839660" y="4147356"/>
                  <a:pt x="0" y="3238645"/>
                  <a:pt x="0" y="2133823"/>
                </a:cubicBezTo>
                <a:cubicBezTo>
                  <a:pt x="0" y="955346"/>
                  <a:pt x="955346" y="0"/>
                  <a:pt x="2133823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/>
            </a:lvl1pPr>
          </a:lstStyle>
          <a:p>
            <a:pPr rtl="0"/>
            <a:r>
              <a:rPr lang="tr-TR" noProof="0"/>
              <a:t>Resim eklemek için simgeye tıklayın</a:t>
            </a:r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4672" y="1335024"/>
            <a:ext cx="6190488" cy="1179576"/>
          </a:xfrm>
        </p:spPr>
        <p:txBody>
          <a:bodyPr lIns="91440" tIns="45720" rIns="91440" bIns="45720" rtlCol="0" anchor="b"/>
          <a:lstStyle>
            <a:lvl1pPr>
              <a:defRPr sz="5400"/>
            </a:lvl1pPr>
          </a:lstStyle>
          <a:p>
            <a:pPr rtl="0"/>
            <a:r>
              <a:rPr lang="tr-TR" noProof="0"/>
              <a:t>Esas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0392" y="2825496"/>
            <a:ext cx="6190488" cy="3346704"/>
          </a:xfrm>
        </p:spPr>
        <p:txBody>
          <a:bodyPr rtlCol="0"/>
          <a:lstStyle>
            <a:lvl1pPr marL="0" indent="0">
              <a:lnSpc>
                <a:spcPct val="110000"/>
              </a:lnSpc>
              <a:buNone/>
              <a:defRPr sz="2000"/>
            </a:lvl1pPr>
            <a:lvl2pPr marL="228600">
              <a:defRPr sz="1800"/>
            </a:lvl2pPr>
            <a:lvl3pPr marL="457200">
              <a:defRPr sz="1600"/>
            </a:lvl3pPr>
            <a:lvl4pPr marL="685800">
              <a:defRPr sz="1400"/>
            </a:lvl4pPr>
            <a:lvl5pPr>
              <a:defRPr sz="1400"/>
            </a:lvl5pPr>
          </a:lstStyle>
          <a:p>
            <a:pPr lvl="0" rtl="0"/>
            <a:r>
              <a:rPr lang="tr-TR" noProof="0"/>
              <a:t>Asıl metin stillerini düzenlemek için tıklayın</a:t>
            </a:r>
          </a:p>
          <a:p>
            <a:pPr lvl="1" rtl="0"/>
            <a:r>
              <a:rPr lang="tr-TR" noProof="0"/>
              <a:t>İkinci düzey</a:t>
            </a:r>
          </a:p>
          <a:p>
            <a:pPr lvl="2" rtl="0"/>
            <a:r>
              <a:rPr lang="tr-TR" noProof="0"/>
              <a:t>Üçüncü düzey</a:t>
            </a:r>
          </a:p>
          <a:p>
            <a:pPr lvl="3" rtl="0"/>
            <a:r>
              <a:rPr lang="tr-TR" noProof="0"/>
              <a:t>Dördüncü düzey</a:t>
            </a:r>
          </a:p>
        </p:txBody>
      </p:sp>
      <p:sp>
        <p:nvSpPr>
          <p:cNvPr id="4" name="Tarih Yer Tutucusu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r>
              <a:rPr lang="tr-TR" noProof="0"/>
              <a:t>03.09.20XX</a:t>
            </a:r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964424" y="621792"/>
            <a:ext cx="4114800" cy="365125"/>
          </a:xfrm>
        </p:spPr>
        <p:txBody>
          <a:bodyPr rtlCol="0"/>
          <a:lstStyle>
            <a:lvl1pPr>
              <a:defRPr baseline="0">
                <a:solidFill>
                  <a:schemeClr val="accent2"/>
                </a:solidFill>
              </a:defRPr>
            </a:lvl1pPr>
          </a:lstStyle>
          <a:p>
            <a:pPr rtl="0"/>
            <a:r>
              <a:rPr lang="tr-TR" noProof="0"/>
              <a:t>Sunu Başlığı</a:t>
            </a:r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fld id="{D8DA9DAA-006C-4F4B-980E-E3DF019B24E2}" type="slidenum">
              <a:rPr lang="tr-TR" noProof="0" smtClean="0"/>
              <a:pPr/>
              <a:t>‹#›</a:t>
            </a:fld>
            <a:endParaRPr lang="tr-TR" noProof="0"/>
          </a:p>
        </p:txBody>
      </p:sp>
      <p:cxnSp>
        <p:nvCxnSpPr>
          <p:cNvPr id="9" name="Düz Bağlayıcı 8">
            <a:extLst>
              <a:ext uri="{FF2B5EF4-FFF2-40B4-BE49-F238E27FC236}">
                <a16:creationId xmlns:a16="http://schemas.microsoft.com/office/drawing/2014/main" id="{FA8B3D0E-ED3F-46FA-AE79-5FEFDE9168E3}"/>
              </a:ext>
            </a:extLst>
          </p:cNvPr>
          <p:cNvCxnSpPr>
            <a:cxnSpLocks/>
          </p:cNvCxnSpPr>
          <p:nvPr userDrawn="1"/>
        </p:nvCxnSpPr>
        <p:spPr>
          <a:xfrm>
            <a:off x="0" y="806470"/>
            <a:ext cx="7903723" cy="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08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Grafik 10">
            <a:extLst>
              <a:ext uri="{FF2B5EF4-FFF2-40B4-BE49-F238E27FC236}">
                <a16:creationId xmlns:a16="http://schemas.microsoft.com/office/drawing/2014/main" id="{AAD06B87-D9B2-4F94-B734-A8F039A2033F}"/>
              </a:ext>
            </a:extLst>
          </p:cNvPr>
          <p:cNvSpPr/>
          <p:nvPr userDrawn="1"/>
        </p:nvSpPr>
        <p:spPr>
          <a:xfrm>
            <a:off x="11281590" y="2070656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tr-TR" noProof="0"/>
          </a:p>
        </p:txBody>
      </p:sp>
      <p:sp>
        <p:nvSpPr>
          <p:cNvPr id="19" name="Grafik 11">
            <a:extLst>
              <a:ext uri="{FF2B5EF4-FFF2-40B4-BE49-F238E27FC236}">
                <a16:creationId xmlns:a16="http://schemas.microsoft.com/office/drawing/2014/main" id="{BB13A13C-36EA-4B13-9175-C5FE95B34D33}"/>
              </a:ext>
            </a:extLst>
          </p:cNvPr>
          <p:cNvSpPr/>
          <p:nvPr userDrawn="1"/>
        </p:nvSpPr>
        <p:spPr>
          <a:xfrm>
            <a:off x="10969280" y="178001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tr-TR" noProof="0"/>
          </a:p>
        </p:txBody>
      </p:sp>
    </p:spTree>
    <p:extLst>
      <p:ext uri="{BB962C8B-B14F-4D97-AF65-F5344CB8AC3E}">
        <p14:creationId xmlns:p14="http://schemas.microsoft.com/office/powerpoint/2010/main" val="18971113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ölüm Üst Bilgisi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63040"/>
            <a:ext cx="9144000" cy="2340864"/>
          </a:xfrm>
        </p:spPr>
        <p:txBody>
          <a:bodyPr rtlCol="0" anchor="b">
            <a:normAutofit/>
          </a:bodyPr>
          <a:lstStyle>
            <a:lvl1pPr algn="ctr">
              <a:defRPr sz="6000" b="1" i="0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tr-TR" noProof="0"/>
              <a:t>Asıl başlık stilini düzenlemek için tıklayın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3858768"/>
            <a:ext cx="9144000" cy="1325880"/>
          </a:xfrm>
        </p:spPr>
        <p:txBody>
          <a:bodyPr rtlCol="0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tr-TR" noProof="0"/>
              <a:t>Asıl alt başlık stilini düzenlemek için tıklayın</a:t>
            </a:r>
          </a:p>
        </p:txBody>
      </p:sp>
      <p:sp>
        <p:nvSpPr>
          <p:cNvPr id="4" name="Grafik 12">
            <a:extLst>
              <a:ext uri="{FF2B5EF4-FFF2-40B4-BE49-F238E27FC236}">
                <a16:creationId xmlns:a16="http://schemas.microsoft.com/office/drawing/2014/main" id="{8A41917E-4B97-447C-98AB-970D625F1DE6}"/>
              </a:ext>
            </a:extLst>
          </p:cNvPr>
          <p:cNvSpPr/>
          <p:nvPr userDrawn="1"/>
        </p:nvSpPr>
        <p:spPr>
          <a:xfrm>
            <a:off x="10772266" y="3054359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tr-TR" noProof="0"/>
          </a:p>
        </p:txBody>
      </p:sp>
      <p:sp>
        <p:nvSpPr>
          <p:cNvPr id="5" name="Grafik 13">
            <a:extLst>
              <a:ext uri="{FF2B5EF4-FFF2-40B4-BE49-F238E27FC236}">
                <a16:creationId xmlns:a16="http://schemas.microsoft.com/office/drawing/2014/main" id="{3B3FD238-4561-4AF8-A1F1-185B0CAFE2AC}"/>
              </a:ext>
            </a:extLst>
          </p:cNvPr>
          <p:cNvSpPr/>
          <p:nvPr userDrawn="1"/>
        </p:nvSpPr>
        <p:spPr>
          <a:xfrm>
            <a:off x="10724364" y="2515838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tr-TR" noProof="0"/>
          </a:p>
        </p:txBody>
      </p:sp>
      <p:sp>
        <p:nvSpPr>
          <p:cNvPr id="6" name="Grafik 15">
            <a:extLst>
              <a:ext uri="{FF2B5EF4-FFF2-40B4-BE49-F238E27FC236}">
                <a16:creationId xmlns:a16="http://schemas.microsoft.com/office/drawing/2014/main" id="{BAB9414C-AE69-4648-873E-9CE6B2DF8A71}"/>
              </a:ext>
            </a:extLst>
          </p:cNvPr>
          <p:cNvSpPr/>
          <p:nvPr userDrawn="1"/>
        </p:nvSpPr>
        <p:spPr>
          <a:xfrm>
            <a:off x="11024834" y="2787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tr-TR" noProof="0"/>
          </a:p>
        </p:txBody>
      </p:sp>
      <p:sp>
        <p:nvSpPr>
          <p:cNvPr id="7" name="Grafik 22">
            <a:extLst>
              <a:ext uri="{FF2B5EF4-FFF2-40B4-BE49-F238E27FC236}">
                <a16:creationId xmlns:a16="http://schemas.microsoft.com/office/drawing/2014/main" id="{3BF75235-4E6E-4184-82A5-EE6FE7993BBC}"/>
              </a:ext>
            </a:extLst>
          </p:cNvPr>
          <p:cNvSpPr/>
          <p:nvPr userDrawn="1"/>
        </p:nvSpPr>
        <p:spPr>
          <a:xfrm>
            <a:off x="1261869" y="2633448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tr-TR" noProof="0"/>
          </a:p>
        </p:txBody>
      </p:sp>
      <p:sp>
        <p:nvSpPr>
          <p:cNvPr id="11" name="Grafik 21">
            <a:extLst>
              <a:ext uri="{FF2B5EF4-FFF2-40B4-BE49-F238E27FC236}">
                <a16:creationId xmlns:a16="http://schemas.microsoft.com/office/drawing/2014/main" id="{E66FE37C-2F4B-42DA-BFF6-92DD00BDC49B}"/>
              </a:ext>
            </a:extLst>
          </p:cNvPr>
          <p:cNvSpPr/>
          <p:nvPr userDrawn="1"/>
        </p:nvSpPr>
        <p:spPr>
          <a:xfrm>
            <a:off x="1064053" y="3083338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chemeClr val="bg1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tr-TR" noProof="0"/>
          </a:p>
        </p:txBody>
      </p:sp>
      <p:sp>
        <p:nvSpPr>
          <p:cNvPr id="13" name="Grafik 23">
            <a:extLst>
              <a:ext uri="{FF2B5EF4-FFF2-40B4-BE49-F238E27FC236}">
                <a16:creationId xmlns:a16="http://schemas.microsoft.com/office/drawing/2014/main" id="{DDD38822-731A-48DA-A8A0-FBBAF7A6D65D}"/>
              </a:ext>
            </a:extLst>
          </p:cNvPr>
          <p:cNvSpPr/>
          <p:nvPr userDrawn="1"/>
        </p:nvSpPr>
        <p:spPr>
          <a:xfrm>
            <a:off x="1413405" y="3492870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tr-TR" noProof="0"/>
          </a:p>
        </p:txBody>
      </p:sp>
    </p:spTree>
    <p:extLst>
      <p:ext uri="{BB962C8B-B14F-4D97-AF65-F5344CB8AC3E}">
        <p14:creationId xmlns:p14="http://schemas.microsoft.com/office/powerpoint/2010/main" val="34424820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 sz="5400"/>
            </a:lvl1pPr>
          </a:lstStyle>
          <a:p>
            <a:pPr rtl="0"/>
            <a:r>
              <a:rPr lang="tr-TR" noProof="0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tr-TR" noProof="0"/>
              <a:t>Asıl metin stillerini düzenlemek için tıklayın</a:t>
            </a:r>
          </a:p>
          <a:p>
            <a:pPr lvl="1" rtl="0"/>
            <a:r>
              <a:rPr lang="tr-TR" noProof="0"/>
              <a:t>İkinci düzey</a:t>
            </a:r>
          </a:p>
          <a:p>
            <a:pPr lvl="2" rtl="0"/>
            <a:r>
              <a:rPr lang="tr-TR" noProof="0"/>
              <a:t>Üçüncü düzey</a:t>
            </a:r>
          </a:p>
          <a:p>
            <a:pPr lvl="3" rtl="0"/>
            <a:r>
              <a:rPr lang="tr-TR" noProof="0"/>
              <a:t>Dördüncü düzey</a:t>
            </a:r>
          </a:p>
          <a:p>
            <a:pPr lvl="4" rtl="0"/>
            <a:r>
              <a:rPr lang="tr-TR" noProof="0"/>
              <a:t>Beşinci düzey</a:t>
            </a:r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tr-TR" noProof="0" smtClean="0"/>
              <a:t>‹#›</a:t>
            </a:fld>
            <a:endParaRPr lang="tr-TR" noProof="0"/>
          </a:p>
        </p:txBody>
      </p:sp>
      <p:cxnSp>
        <p:nvCxnSpPr>
          <p:cNvPr id="7" name="Düz Bağlayıcı 6">
            <a:extLst>
              <a:ext uri="{FF2B5EF4-FFF2-40B4-BE49-F238E27FC236}">
                <a16:creationId xmlns:a16="http://schemas.microsoft.com/office/drawing/2014/main" id="{5C05CAAB-DBA2-4548-AD5F-01BB97FBB207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17450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91656" y="841248"/>
            <a:ext cx="4434840" cy="3236976"/>
          </a:xfrm>
        </p:spPr>
        <p:txBody>
          <a:bodyPr rtlCol="0" anchor="b"/>
          <a:lstStyle>
            <a:lvl1pPr algn="l">
              <a:lnSpc>
                <a:spcPct val="110000"/>
              </a:lnSpc>
              <a:spcBef>
                <a:spcPts val="1000"/>
              </a:spcBef>
              <a:defRPr sz="3600" b="0" i="0" cap="none" baseline="0"/>
            </a:lvl1pPr>
          </a:lstStyle>
          <a:p>
            <a:pPr rtl="0"/>
            <a:r>
              <a:rPr lang="tr-TR" noProof="0"/>
              <a:t>Asıl başlık stilini düzenlemek için tıklayın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91655" y="4498848"/>
            <a:ext cx="4434835" cy="510474"/>
          </a:xfrm>
        </p:spPr>
        <p:txBody>
          <a:bodyPr rtlCol="0"/>
          <a:lstStyle>
            <a:lvl1pPr marL="0" indent="0" algn="l">
              <a:lnSpc>
                <a:spcPct val="11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tr-TR" noProof="0"/>
              <a:t>Asıl alt başlık stilini düzenlemek için tıklayın</a:t>
            </a:r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811512" y="1591056"/>
            <a:ext cx="3547872" cy="365125"/>
          </a:xfrm>
        </p:spPr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r>
              <a:rPr lang="tr-TR" noProof="0"/>
              <a:t>Sunu Başlığı</a:t>
            </a:r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fld id="{D8DA9DAA-006C-4F4B-980E-E3DF019B24E2}" type="slidenum">
              <a:rPr lang="tr-TR" noProof="0" smtClean="0"/>
              <a:pPr/>
              <a:t>‹#›</a:t>
            </a:fld>
            <a:endParaRPr lang="tr-TR" noProof="0"/>
          </a:p>
        </p:txBody>
      </p:sp>
      <p:cxnSp>
        <p:nvCxnSpPr>
          <p:cNvPr id="7" name="Düz Bağlayıcı 6">
            <a:extLst>
              <a:ext uri="{FF2B5EF4-FFF2-40B4-BE49-F238E27FC236}">
                <a16:creationId xmlns:a16="http://schemas.microsoft.com/office/drawing/2014/main" id="{6939C974-0ED4-4915-BBF7-1FB00C18AD45}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Dikdörtgen 8">
            <a:extLst>
              <a:ext uri="{FF2B5EF4-FFF2-40B4-BE49-F238E27FC236}">
                <a16:creationId xmlns:a16="http://schemas.microsoft.com/office/drawing/2014/main" id="{515930B2-E36D-4D05-A6B3-CA1BF61D50CC}"/>
              </a:ext>
            </a:extLst>
          </p:cNvPr>
          <p:cNvSpPr/>
          <p:nvPr userDrawn="1"/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tr-TR" noProof="0"/>
          </a:p>
        </p:txBody>
      </p:sp>
      <p:sp>
        <p:nvSpPr>
          <p:cNvPr id="13" name="Resim Yer Tutucusu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3464" y="301752"/>
            <a:ext cx="5221224" cy="6263640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tr-TR" noProof="0"/>
              <a:t>Resim eklemek için simgeye tıklayın</a:t>
            </a:r>
          </a:p>
        </p:txBody>
      </p:sp>
    </p:spTree>
    <p:extLst>
      <p:ext uri="{BB962C8B-B14F-4D97-AF65-F5344CB8AC3E}">
        <p14:creationId xmlns:p14="http://schemas.microsoft.com/office/powerpoint/2010/main" val="12990486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Başlık ve İçerik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365125"/>
            <a:ext cx="10771632" cy="1325563"/>
          </a:xfrm>
        </p:spPr>
        <p:txBody>
          <a:bodyPr rtlCol="0"/>
          <a:lstStyle>
            <a:lvl1pPr>
              <a:defRPr sz="5400" b="1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tr-TR" noProof="0"/>
              <a:t>Başlık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72" y="1825625"/>
            <a:ext cx="10771632" cy="4351338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tr-TR" noProof="0"/>
              <a:t>Asıl metin stillerini düzenlemek için tıklayın</a:t>
            </a:r>
          </a:p>
          <a:p>
            <a:pPr lvl="1" rtl="0"/>
            <a:r>
              <a:rPr lang="tr-TR" noProof="0"/>
              <a:t>İkinci düzey</a:t>
            </a:r>
          </a:p>
          <a:p>
            <a:pPr lvl="2" rtl="0"/>
            <a:r>
              <a:rPr lang="tr-TR" noProof="0"/>
              <a:t>Üçüncü düzey</a:t>
            </a:r>
          </a:p>
          <a:p>
            <a:pPr lvl="3" rtl="0"/>
            <a:r>
              <a:rPr lang="tr-TR" noProof="0"/>
              <a:t>Dördüncü düzey</a:t>
            </a:r>
          </a:p>
          <a:p>
            <a:pPr lvl="4" rtl="0"/>
            <a:r>
              <a:rPr lang="tr-TR" noProof="0"/>
              <a:t>Beşinci düzey</a:t>
            </a:r>
          </a:p>
        </p:txBody>
      </p:sp>
      <p:sp>
        <p:nvSpPr>
          <p:cNvPr id="4" name="Tarih Yer Tutucusu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6356350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tr-TR" noProof="0"/>
              <a:t>03.09.20XX</a:t>
            </a:r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03920" y="841248"/>
            <a:ext cx="3630168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tr-TR" noProof="0"/>
              <a:t>Sunu Başlığı</a:t>
            </a:r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D8DA9DAA-006C-4F4B-980E-E3DF019B24E2}" type="slidenum">
              <a:rPr lang="tr-TR" noProof="0" smtClean="0"/>
              <a:pPr/>
              <a:t>‹#›</a:t>
            </a:fld>
            <a:endParaRPr lang="tr-TR" noProof="0"/>
          </a:p>
        </p:txBody>
      </p:sp>
      <p:sp>
        <p:nvSpPr>
          <p:cNvPr id="9" name="Grafik 22">
            <a:extLst>
              <a:ext uri="{FF2B5EF4-FFF2-40B4-BE49-F238E27FC236}">
                <a16:creationId xmlns:a16="http://schemas.microsoft.com/office/drawing/2014/main" id="{4EADA2ED-8A8C-4D17-8798-F26BF3B4CE25}"/>
              </a:ext>
            </a:extLst>
          </p:cNvPr>
          <p:cNvSpPr/>
          <p:nvPr userDrawn="1"/>
        </p:nvSpPr>
        <p:spPr>
          <a:xfrm>
            <a:off x="11202264" y="344083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tr-TR" noProof="0"/>
          </a:p>
        </p:txBody>
      </p:sp>
      <p:sp>
        <p:nvSpPr>
          <p:cNvPr id="11" name="Grafik 23">
            <a:extLst>
              <a:ext uri="{FF2B5EF4-FFF2-40B4-BE49-F238E27FC236}">
                <a16:creationId xmlns:a16="http://schemas.microsoft.com/office/drawing/2014/main" id="{54AB3A25-6605-4446-9E53-ACEECD25E27B}"/>
              </a:ext>
            </a:extLst>
          </p:cNvPr>
          <p:cNvSpPr/>
          <p:nvPr userDrawn="1"/>
        </p:nvSpPr>
        <p:spPr>
          <a:xfrm>
            <a:off x="11563141" y="590910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tr-TR" noProof="0"/>
          </a:p>
        </p:txBody>
      </p:sp>
    </p:spTree>
    <p:extLst>
      <p:ext uri="{BB962C8B-B14F-4D97-AF65-F5344CB8AC3E}">
        <p14:creationId xmlns:p14="http://schemas.microsoft.com/office/powerpoint/2010/main" val="1222635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E9257166-6921-4546-BA2C-99E464681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tr-TR" noProof="0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695B9122-6371-4049-B57A-33DED7DA2F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44752" y="1825625"/>
            <a:ext cx="4553712" cy="4351338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tr-TR" noProof="0"/>
              <a:t>Asıl metin stillerini düzenlemek için tıklayın</a:t>
            </a:r>
          </a:p>
          <a:p>
            <a:pPr lvl="1" rtl="0"/>
            <a:r>
              <a:rPr lang="tr-TR" noProof="0"/>
              <a:t>İkinci düzey</a:t>
            </a:r>
          </a:p>
          <a:p>
            <a:pPr lvl="2" rtl="0"/>
            <a:r>
              <a:rPr lang="tr-TR" noProof="0"/>
              <a:t>Üçüncü düzey</a:t>
            </a:r>
          </a:p>
          <a:p>
            <a:pPr lvl="3" rtl="0"/>
            <a:r>
              <a:rPr lang="tr-TR" noProof="0"/>
              <a:t>Dördüncü düzey</a:t>
            </a:r>
          </a:p>
          <a:p>
            <a:pPr lvl="4" rtl="0"/>
            <a:r>
              <a:rPr lang="tr-TR" noProof="0"/>
              <a:t>Beşinci düzey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BA14555D-0753-4312-A26B-2338813F9B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84848" y="1825625"/>
            <a:ext cx="4553712" cy="4351338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tr-TR" noProof="0"/>
              <a:t>Asıl metin stillerini düzenlemek için tıklayın</a:t>
            </a:r>
          </a:p>
          <a:p>
            <a:pPr lvl="1" rtl="0"/>
            <a:r>
              <a:rPr lang="tr-TR" noProof="0"/>
              <a:t>İkinci düzey</a:t>
            </a:r>
          </a:p>
          <a:p>
            <a:pPr lvl="2" rtl="0"/>
            <a:r>
              <a:rPr lang="tr-TR" noProof="0"/>
              <a:t>Üçüncü düzey</a:t>
            </a:r>
          </a:p>
          <a:p>
            <a:pPr lvl="3" rtl="0"/>
            <a:r>
              <a:rPr lang="tr-TR" noProof="0"/>
              <a:t>Dördüncü düzey</a:t>
            </a:r>
          </a:p>
          <a:p>
            <a:pPr lvl="4" rtl="0"/>
            <a:r>
              <a:rPr lang="tr-TR" noProof="0"/>
              <a:t>Beşinci düzey</a:t>
            </a:r>
          </a:p>
        </p:txBody>
      </p:sp>
      <p:cxnSp>
        <p:nvCxnSpPr>
          <p:cNvPr id="8" name="Düz Bağlayıcı 7">
            <a:extLst>
              <a:ext uri="{FF2B5EF4-FFF2-40B4-BE49-F238E27FC236}">
                <a16:creationId xmlns:a16="http://schemas.microsoft.com/office/drawing/2014/main" id="{3FB7E8F4-3FB3-45AB-A381-9093CA95AAE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Grafik 15">
            <a:extLst>
              <a:ext uri="{FF2B5EF4-FFF2-40B4-BE49-F238E27FC236}">
                <a16:creationId xmlns:a16="http://schemas.microsoft.com/office/drawing/2014/main" id="{D8685329-C6A1-4CB4-8AAE-150D0341F6A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tr-TR" noProof="0"/>
          </a:p>
        </p:txBody>
      </p:sp>
      <p:sp>
        <p:nvSpPr>
          <p:cNvPr id="12" name="Grafik 16">
            <a:extLst>
              <a:ext uri="{FF2B5EF4-FFF2-40B4-BE49-F238E27FC236}">
                <a16:creationId xmlns:a16="http://schemas.microsoft.com/office/drawing/2014/main" id="{83CE1DAA-30A3-41AE-8AE1-A7EE5C48A6F3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tr-TR" noProof="0"/>
          </a:p>
        </p:txBody>
      </p:sp>
      <p:sp>
        <p:nvSpPr>
          <p:cNvPr id="14" name="Grafik 14">
            <a:extLst>
              <a:ext uri="{FF2B5EF4-FFF2-40B4-BE49-F238E27FC236}">
                <a16:creationId xmlns:a16="http://schemas.microsoft.com/office/drawing/2014/main" id="{065162DD-7ACB-4F9C-90DD-24C743035892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tr-TR" noProof="0"/>
          </a:p>
        </p:txBody>
      </p:sp>
    </p:spTree>
    <p:extLst>
      <p:ext uri="{BB962C8B-B14F-4D97-AF65-F5344CB8AC3E}">
        <p14:creationId xmlns:p14="http://schemas.microsoft.com/office/powerpoint/2010/main" val="12052880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>
            <a:extLst>
              <a:ext uri="{FF2B5EF4-FFF2-40B4-BE49-F238E27FC236}">
                <a16:creationId xmlns:a16="http://schemas.microsoft.com/office/drawing/2014/main" id="{0FDA4224-F4E4-47A4-ACF7-231749390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tr-TR" noProof="0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31679907-DC49-4B86-A34C-C97DBC26A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tr-TR" noProof="0"/>
              <a:t>Asıl metin stillerini düzenlemek için tıklayın</a:t>
            </a:r>
          </a:p>
          <a:p>
            <a:pPr lvl="1" rtl="0"/>
            <a:r>
              <a:rPr lang="tr-TR" noProof="0"/>
              <a:t>İkinci düzey</a:t>
            </a:r>
          </a:p>
          <a:p>
            <a:pPr lvl="2" rtl="0"/>
            <a:r>
              <a:rPr lang="tr-TR" noProof="0"/>
              <a:t>Üçüncü düzey</a:t>
            </a:r>
          </a:p>
          <a:p>
            <a:pPr lvl="3" rtl="0"/>
            <a:r>
              <a:rPr lang="tr-TR" noProof="0"/>
              <a:t>Dördüncü düzey</a:t>
            </a:r>
          </a:p>
          <a:p>
            <a:pPr lvl="4" rtl="0"/>
            <a:r>
              <a:rPr lang="tr-TR" noProof="0"/>
              <a:t>Beşinci düzey</a:t>
            </a:r>
          </a:p>
        </p:txBody>
      </p:sp>
      <p:sp>
        <p:nvSpPr>
          <p:cNvPr id="4" name="Tarih Yer Tutucusu 3">
            <a:extLst>
              <a:ext uri="{FF2B5EF4-FFF2-40B4-BE49-F238E27FC236}">
                <a16:creationId xmlns:a16="http://schemas.microsoft.com/office/drawing/2014/main" id="{25DBC8A0-34FC-4B6E-B42B-A721267D89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tr-TR" noProof="0"/>
              <a:t>03.09.20XX</a:t>
            </a:r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609AC0B6-4CC4-4E41-8A4D-F62E17F285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tr-TR" noProof="0"/>
              <a:t>Sunu Başlığı</a:t>
            </a:r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F6C0E9BD-90BD-46AE-8A0D-06796ADB76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D8DA9DAA-006C-4F4B-980E-E3DF019B24E2}" type="slidenum">
              <a:rPr lang="tr-TR" noProof="0" smtClean="0"/>
              <a:t>‹#›</a:t>
            </a:fld>
            <a:endParaRPr lang="tr-TR" noProof="0"/>
          </a:p>
        </p:txBody>
      </p:sp>
    </p:spTree>
    <p:extLst>
      <p:ext uri="{BB962C8B-B14F-4D97-AF65-F5344CB8AC3E}">
        <p14:creationId xmlns:p14="http://schemas.microsoft.com/office/powerpoint/2010/main" val="1999713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708" r:id="rId2"/>
    <p:sldLayoutId id="2147483717" r:id="rId3"/>
    <p:sldLayoutId id="2147483710" r:id="rId4"/>
    <p:sldLayoutId id="2147483709" r:id="rId5"/>
    <p:sldLayoutId id="2147483698" r:id="rId6"/>
    <p:sldLayoutId id="2147483713" r:id="rId7"/>
    <p:sldLayoutId id="2147483712" r:id="rId8"/>
    <p:sldLayoutId id="2147483700" r:id="rId9"/>
    <p:sldLayoutId id="2147483701" r:id="rId10"/>
    <p:sldLayoutId id="2147483716" r:id="rId11"/>
    <p:sldLayoutId id="2147483714" r:id="rId12"/>
    <p:sldLayoutId id="2147483715" r:id="rId13"/>
    <p:sldLayoutId id="2147483702" r:id="rId14"/>
    <p:sldLayoutId id="2147483703" r:id="rId15"/>
    <p:sldLayoutId id="2147483704" r:id="rId16"/>
    <p:sldLayoutId id="2147483705" r:id="rId17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mailto:aa@gmail.com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3000/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9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3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getbootstrap.com/" TargetMode="Externa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getbootstrap.com/docs/5.3/layout/containers/" TargetMode="Externa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hyperlink" Target="https://getbootstrap.com/docs/5.3/components/navbar/" TargetMode="Externa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getbootstrap.com/docs/5.3/components/list-group/" TargetMode="Externa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getbootstrap.com/docs/5.3/components/card/" TargetMode="External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getbootstrap.com/docs/5.3/components/pagination/" TargetMode="External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nodejs.org/en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9.png"/><Relationship Id="rId4" Type="http://schemas.openxmlformats.org/officeDocument/2006/relationships/image" Target="../media/image82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4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expressjs.com/en/guide/using-template-engines.html" TargetMode="External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mailto:bootstrap@5.3.2" TargetMode="External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4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.visualstudio.com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0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5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3A9968B-2619-4F71-AB00-4C493E1208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8448" y="438912"/>
            <a:ext cx="8311896" cy="2843784"/>
          </a:xfrm>
        </p:spPr>
        <p:txBody>
          <a:bodyPr rtlCol="0">
            <a:normAutofit/>
          </a:bodyPr>
          <a:lstStyle/>
          <a:p>
            <a:pPr rtl="0"/>
            <a:r>
              <a:rPr lang="tr-TR" sz="6000" spc="400" dirty="0">
                <a:solidFill>
                  <a:schemeClr val="bg1"/>
                </a:solidFill>
              </a:rPr>
              <a:t>Node.js</a:t>
            </a:r>
            <a:endParaRPr lang="tr-TR" sz="6000" dirty="0"/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A5F14073-9F68-4B7E-A576-26899D58C7A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tr-TR" dirty="0"/>
              <a:t>Doçent Dr. Abdulkadir KARACI</a:t>
            </a:r>
            <a:endParaRPr lang="tr-TR" sz="2000" dirty="0">
              <a:solidFill>
                <a:schemeClr val="bg1"/>
              </a:solidFill>
            </a:endParaRPr>
          </a:p>
          <a:p>
            <a:pPr rtl="0"/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147698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aşlık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57086"/>
            <a:ext cx="7957038" cy="572907"/>
          </a:xfrm>
        </p:spPr>
        <p:txBody>
          <a:bodyPr rtlCol="0">
            <a:noAutofit/>
          </a:bodyPr>
          <a:lstStyle/>
          <a:p>
            <a:pPr algn="ctr" rtl="0"/>
            <a:r>
              <a:rPr lang="tr-TR" sz="2800" dirty="0"/>
              <a:t>Node.js Kurulumlar-</a:t>
            </a:r>
            <a:r>
              <a:rPr lang="tr-TR" sz="2800" dirty="0">
                <a:solidFill>
                  <a:schemeClr val="accent1"/>
                </a:solidFill>
              </a:rPr>
              <a:t>&gt;1_ilk proje</a:t>
            </a:r>
            <a:endParaRPr lang="tr-TR" sz="2800" dirty="0"/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2992" y="1103190"/>
            <a:ext cx="10572224" cy="5253160"/>
          </a:xfrm>
        </p:spPr>
        <p:txBody>
          <a:bodyPr rtlCol="0">
            <a:norm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tr-TR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Sağtuş</a:t>
            </a:r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/incele</a:t>
            </a:r>
          </a:p>
        </p:txBody>
      </p:sp>
      <p:sp>
        <p:nvSpPr>
          <p:cNvPr id="11" name="Slayt Numarası Yer Tutucusu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tr-TR" smtClean="0"/>
              <a:pPr rtl="0"/>
              <a:t>10</a:t>
            </a:fld>
            <a:endParaRPr lang="tr-TR"/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920" y="1880963"/>
            <a:ext cx="11298042" cy="1703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6394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aşlık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57086"/>
            <a:ext cx="7957038" cy="572907"/>
          </a:xfrm>
        </p:spPr>
        <p:txBody>
          <a:bodyPr rtlCol="0">
            <a:noAutofit/>
          </a:bodyPr>
          <a:lstStyle/>
          <a:p>
            <a:pPr algn="ctr" rtl="0"/>
            <a:r>
              <a:rPr lang="tr-TR" sz="2800" dirty="0"/>
              <a:t>Node.js Kurulumlar-&gt;</a:t>
            </a:r>
            <a:r>
              <a:rPr lang="tr-TR" sz="2800" dirty="0">
                <a:solidFill>
                  <a:schemeClr val="accent1"/>
                </a:solidFill>
              </a:rPr>
              <a:t>1_ilk proje</a:t>
            </a:r>
            <a:endParaRPr lang="tr-TR" sz="2800" dirty="0"/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2992" y="1103190"/>
            <a:ext cx="10572224" cy="5253160"/>
          </a:xfrm>
        </p:spPr>
        <p:txBody>
          <a:bodyPr rtlCol="0">
            <a:norm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Sunucu taraflı çalıştırmak için Terminal’de aşağıdaki kod yazılır.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tr-TR" sz="2400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node</a:t>
            </a:r>
            <a:r>
              <a:rPr lang="tr-TR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app.js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tr-TR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Terminalde farklı komut istemciler kullanılabilir. (</a:t>
            </a:r>
            <a:r>
              <a:rPr lang="tr-TR" sz="2400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powershell</a:t>
            </a:r>
            <a:r>
              <a:rPr lang="tr-TR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tr-TR" sz="2400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bash</a:t>
            </a:r>
            <a:r>
              <a:rPr lang="tr-TR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..)</a:t>
            </a:r>
            <a:endParaRPr lang="tr-T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tr-T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Slayt Numarası Yer Tutucusu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tr-TR" smtClean="0"/>
              <a:pPr rtl="0"/>
              <a:t>11</a:t>
            </a:fld>
            <a:endParaRPr lang="tr-TR"/>
          </a:p>
        </p:txBody>
      </p:sp>
      <p:pic>
        <p:nvPicPr>
          <p:cNvPr id="6" name="Resi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158" y="2694759"/>
            <a:ext cx="11179581" cy="1943268"/>
          </a:xfrm>
          <a:prstGeom prst="rect">
            <a:avLst/>
          </a:prstGeom>
        </p:spPr>
      </p:pic>
      <p:cxnSp>
        <p:nvCxnSpPr>
          <p:cNvPr id="8" name="Düz Ok Bağlayıcısı 7"/>
          <p:cNvCxnSpPr/>
          <p:nvPr/>
        </p:nvCxnSpPr>
        <p:spPr>
          <a:xfrm>
            <a:off x="9302262" y="2426677"/>
            <a:ext cx="1283676" cy="7649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12905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aşlık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57086"/>
            <a:ext cx="7957038" cy="572907"/>
          </a:xfrm>
        </p:spPr>
        <p:txBody>
          <a:bodyPr rtlCol="0">
            <a:noAutofit/>
          </a:bodyPr>
          <a:lstStyle/>
          <a:p>
            <a:pPr algn="ctr" rtl="0"/>
            <a:r>
              <a:rPr lang="tr-TR" sz="2800" dirty="0"/>
              <a:t>Node.js-&gt;git-&gt;VS </a:t>
            </a:r>
            <a:r>
              <a:rPr lang="tr-TR" sz="2800" dirty="0" err="1"/>
              <a:t>Code</a:t>
            </a:r>
            <a:r>
              <a:rPr lang="tr-TR" sz="2800" dirty="0"/>
              <a:t> Entegrasyonu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2992" y="1103190"/>
            <a:ext cx="10572224" cy="5253160"/>
          </a:xfrm>
        </p:spPr>
        <p:txBody>
          <a:bodyPr rtlCol="0">
            <a:norm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Terminalde aşağıdaki kodları çalıştırın.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config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--global user.name «</a:t>
            </a:r>
            <a:r>
              <a:rPr lang="tr-TR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username</a:t>
            </a:r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»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git </a:t>
            </a:r>
            <a:r>
              <a:rPr lang="tr-TR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config</a:t>
            </a:r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--global </a:t>
            </a:r>
            <a:r>
              <a:rPr lang="tr-TR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user.email</a:t>
            </a:r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aa@gmail.com</a:t>
            </a:r>
            <a:endParaRPr lang="tr-T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Aşağıdaki gibi oluşturduğunuz klasörü </a:t>
            </a:r>
            <a:r>
              <a:rPr lang="tr-TR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publish</a:t>
            </a:r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edebilirsiniz.</a:t>
            </a:r>
          </a:p>
        </p:txBody>
      </p:sp>
      <p:sp>
        <p:nvSpPr>
          <p:cNvPr id="11" name="Slayt Numarası Yer Tutucusu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tr-TR" smtClean="0"/>
              <a:pPr rtl="0"/>
              <a:t>12</a:t>
            </a:fld>
            <a:endParaRPr lang="tr-TR"/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6970" y="2240993"/>
            <a:ext cx="3520745" cy="3817951"/>
          </a:xfrm>
          <a:prstGeom prst="rect">
            <a:avLst/>
          </a:prstGeom>
        </p:spPr>
      </p:pic>
      <p:sp>
        <p:nvSpPr>
          <p:cNvPr id="5" name="Sağ Ok 4"/>
          <p:cNvSpPr/>
          <p:nvPr/>
        </p:nvSpPr>
        <p:spPr>
          <a:xfrm>
            <a:off x="7047034" y="5055578"/>
            <a:ext cx="1820007" cy="448407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7" name="Sağ Ok 6"/>
          <p:cNvSpPr/>
          <p:nvPr/>
        </p:nvSpPr>
        <p:spPr>
          <a:xfrm>
            <a:off x="7622931" y="3505566"/>
            <a:ext cx="721543" cy="448407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686165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aşlık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57086"/>
            <a:ext cx="7957038" cy="572907"/>
          </a:xfrm>
        </p:spPr>
        <p:txBody>
          <a:bodyPr rtlCol="0">
            <a:noAutofit/>
          </a:bodyPr>
          <a:lstStyle/>
          <a:p>
            <a:pPr algn="ctr" rtl="0"/>
            <a:r>
              <a:rPr lang="tr-TR" sz="2800" dirty="0"/>
              <a:t>Node.js-&gt;git-&gt;VS </a:t>
            </a:r>
            <a:r>
              <a:rPr lang="tr-TR" sz="2800" dirty="0" err="1"/>
              <a:t>Code</a:t>
            </a:r>
            <a:r>
              <a:rPr lang="tr-TR" sz="2800" dirty="0"/>
              <a:t> Entegrasyonu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2992" y="918551"/>
            <a:ext cx="10572224" cy="5253160"/>
          </a:xfrm>
        </p:spPr>
        <p:txBody>
          <a:bodyPr rtlCol="0">
            <a:norm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Sürümleri aşağıdaki gibi güncelleyebilirsiniz.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tr-T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Slayt Numarası Yer Tutucusu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tr-TR" smtClean="0"/>
              <a:pPr rtl="0"/>
              <a:t>13</a:t>
            </a:fld>
            <a:endParaRPr lang="tr-TR"/>
          </a:p>
        </p:txBody>
      </p:sp>
      <p:pic>
        <p:nvPicPr>
          <p:cNvPr id="6" name="Resi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744" y="1654194"/>
            <a:ext cx="3909399" cy="3398815"/>
          </a:xfrm>
          <a:prstGeom prst="rect">
            <a:avLst/>
          </a:prstGeom>
        </p:spPr>
      </p:pic>
      <p:pic>
        <p:nvPicPr>
          <p:cNvPr id="8" name="Resim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6884" y="1357358"/>
            <a:ext cx="6057624" cy="3507727"/>
          </a:xfrm>
          <a:prstGeom prst="rect">
            <a:avLst/>
          </a:prstGeom>
        </p:spPr>
      </p:pic>
      <p:sp>
        <p:nvSpPr>
          <p:cNvPr id="9" name="Bulut Belirtme Çizgisi 8"/>
          <p:cNvSpPr/>
          <p:nvPr/>
        </p:nvSpPr>
        <p:spPr>
          <a:xfrm>
            <a:off x="7748954" y="0"/>
            <a:ext cx="3604846" cy="1172719"/>
          </a:xfrm>
          <a:prstGeom prst="cloudCallout">
            <a:avLst>
              <a:gd name="adj1" fmla="val -74735"/>
              <a:gd name="adj2" fmla="val 237705"/>
            </a:avLst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/>
              <a:t>Kullanıcıya tıklayarak sürüm değişikliklerini izleyebilirsiniz</a:t>
            </a:r>
          </a:p>
        </p:txBody>
      </p:sp>
      <p:sp>
        <p:nvSpPr>
          <p:cNvPr id="10" name="Sağ Ok 9"/>
          <p:cNvSpPr/>
          <p:nvPr/>
        </p:nvSpPr>
        <p:spPr>
          <a:xfrm rot="10800000">
            <a:off x="1999686" y="2989385"/>
            <a:ext cx="712177" cy="167054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pic>
        <p:nvPicPr>
          <p:cNvPr id="12" name="Resim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7507" y="4070473"/>
            <a:ext cx="5273497" cy="2895851"/>
          </a:xfrm>
          <a:prstGeom prst="rect">
            <a:avLst/>
          </a:prstGeom>
        </p:spPr>
      </p:pic>
      <p:sp>
        <p:nvSpPr>
          <p:cNvPr id="13" name="Patlama 1 12"/>
          <p:cNvSpPr/>
          <p:nvPr/>
        </p:nvSpPr>
        <p:spPr>
          <a:xfrm>
            <a:off x="10785971" y="5361633"/>
            <a:ext cx="713629" cy="804923"/>
          </a:xfrm>
          <a:prstGeom prst="irregularSeal1">
            <a:avLst/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0212635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aşlık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57086"/>
            <a:ext cx="7957038" cy="572907"/>
          </a:xfrm>
        </p:spPr>
        <p:txBody>
          <a:bodyPr rtlCol="0">
            <a:noAutofit/>
          </a:bodyPr>
          <a:lstStyle/>
          <a:p>
            <a:pPr algn="ctr" rtl="0"/>
            <a:r>
              <a:rPr lang="tr-TR" sz="2800" dirty="0"/>
              <a:t>Node.js-&gt;http Server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2992" y="1103190"/>
            <a:ext cx="10572224" cy="5253160"/>
          </a:xfrm>
        </p:spPr>
        <p:txBody>
          <a:bodyPr rtlCol="0">
            <a:norm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Kullanıcı </a:t>
            </a:r>
            <a:r>
              <a:rPr lang="tr-TR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server’a</a:t>
            </a:r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talepte (</a:t>
            </a:r>
            <a:r>
              <a:rPr lang="tr-TR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request</a:t>
            </a:r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(en basit anlamda bir sayfa </a:t>
            </a:r>
            <a:r>
              <a:rPr lang="tr-TR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adresi:</a:t>
            </a:r>
            <a:r>
              <a:rPr lang="tr-TR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http</a:t>
            </a:r>
            <a:r>
              <a:rPr lang="tr-T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://</a:t>
            </a:r>
            <a:r>
              <a:rPr lang="tr-TR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localhost</a:t>
            </a:r>
            <a:r>
              <a:rPr lang="tr-T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tr-TR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product</a:t>
            </a:r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bulunur ve sunucuda geriye bir cevap (</a:t>
            </a:r>
            <a:r>
              <a:rPr lang="tr-TR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response</a:t>
            </a:r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-&gt;html, </a:t>
            </a:r>
            <a:r>
              <a:rPr lang="tr-TR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string</a:t>
            </a:r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tr-TR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json</a:t>
            </a:r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vb.) döndürür. Bunun için bir sunucuya ihtiyaç vardır.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tr-T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Slayt Numarası Yer Tutucusu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tr-TR" smtClean="0"/>
              <a:pPr rtl="0"/>
              <a:t>14</a:t>
            </a:fld>
            <a:endParaRPr lang="tr-TR"/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2772" y="2522988"/>
            <a:ext cx="8169348" cy="2568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8937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aşlık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57086"/>
            <a:ext cx="7957038" cy="572907"/>
          </a:xfrm>
        </p:spPr>
        <p:txBody>
          <a:bodyPr rtlCol="0">
            <a:noAutofit/>
          </a:bodyPr>
          <a:lstStyle/>
          <a:p>
            <a:pPr algn="ctr" rtl="0"/>
            <a:r>
              <a:rPr lang="tr-TR" sz="2800" dirty="0"/>
              <a:t>Node.js-&gt;</a:t>
            </a:r>
            <a:r>
              <a:rPr lang="tr-TR" sz="2800" dirty="0" err="1"/>
              <a:t>Module</a:t>
            </a:r>
            <a:endParaRPr lang="tr-TR" sz="2800" dirty="0"/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2992" y="936136"/>
            <a:ext cx="10572224" cy="5253160"/>
          </a:xfrm>
        </p:spPr>
        <p:txBody>
          <a:bodyPr rtlCol="0">
            <a:norm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Node.js modülleri bir veya birden fazla </a:t>
            </a:r>
            <a:r>
              <a:rPr lang="tr-T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JavaScript</a:t>
            </a: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dosyasına yazılmış değişken, fonksiyon ve nesne barındıran bir yapıdır. Bu yapı sayesinde yazılan komutlar projeye dahil edilerek tekrar kullanılabilir. 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tr-T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Custom</a:t>
            </a: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Module</a:t>
            </a: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Kullanıcının kendi geliştirdiği modül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tr-T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Node</a:t>
            </a: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Module</a:t>
            </a: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tr-T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Node</a:t>
            </a: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kurulumu ile gelen modüller.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tr-T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Npm</a:t>
            </a: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Module</a:t>
            </a: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Başka kişiler tarafından geliştirilen ve havuza yüklenen modüller. </a:t>
            </a:r>
          </a:p>
          <a:p>
            <a:pPr algn="just"/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tr-TR" b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npm</a:t>
            </a:r>
            <a:r>
              <a:rPr lang="tr-TR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 &lt;modül adı&gt;</a:t>
            </a: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komutu vasıtasıyla yüklenirler. (</a:t>
            </a:r>
            <a:r>
              <a:rPr lang="tr-T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npm</a:t>
            </a: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; </a:t>
            </a:r>
            <a:r>
              <a:rPr lang="tr-TR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tr-T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ode</a:t>
            </a: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tr-TR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tr-T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ackage</a:t>
            </a: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tr-T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anager ya da </a:t>
            </a:r>
            <a:r>
              <a:rPr lang="tr-T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Node</a:t>
            </a: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Packaged</a:t>
            </a: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Modules</a:t>
            </a: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olarak da denmektedir.)</a:t>
            </a:r>
          </a:p>
        </p:txBody>
      </p:sp>
      <p:sp>
        <p:nvSpPr>
          <p:cNvPr id="11" name="Slayt Numarası Yer Tutucusu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tr-TR" smtClean="0"/>
              <a:pPr rtl="0"/>
              <a:t>15</a:t>
            </a:fld>
            <a:endParaRPr lang="tr-TR"/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2150" y="3786874"/>
            <a:ext cx="5806943" cy="3071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8974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aşlık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57086"/>
            <a:ext cx="7957038" cy="572907"/>
          </a:xfrm>
        </p:spPr>
        <p:txBody>
          <a:bodyPr rtlCol="0">
            <a:noAutofit/>
          </a:bodyPr>
          <a:lstStyle/>
          <a:p>
            <a:pPr algn="ctr" rtl="0"/>
            <a:r>
              <a:rPr lang="tr-TR" sz="2800" dirty="0"/>
              <a:t>Node.js-&gt;</a:t>
            </a:r>
            <a:r>
              <a:rPr lang="tr-TR" sz="2800" dirty="0" err="1"/>
              <a:t>Custom</a:t>
            </a:r>
            <a:r>
              <a:rPr lang="tr-TR" sz="2800" dirty="0"/>
              <a:t> Modül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2992" y="936136"/>
            <a:ext cx="10572224" cy="5253160"/>
          </a:xfrm>
        </p:spPr>
        <p:txBody>
          <a:bodyPr rtlCol="0">
            <a:norm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Uygulama içinde kodları bölmek ve kod </a:t>
            </a:r>
            <a:r>
              <a:rPr lang="tr-TR">
                <a:latin typeface="Times New Roman" panose="02020603050405020304" pitchFamily="18" charset="0"/>
                <a:cs typeface="Times New Roman" panose="02020603050405020304" pitchFamily="18" charset="0"/>
              </a:rPr>
              <a:t>karmaşasını engellemek </a:t>
            </a: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için kodlar farklı .</a:t>
            </a:r>
            <a:r>
              <a:rPr lang="tr-T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js</a:t>
            </a: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dosyalarnda</a:t>
            </a: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düzenlenip </a:t>
            </a:r>
            <a:r>
              <a:rPr lang="tr-T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export</a:t>
            </a: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edilerek kullanılabilir. Aşıda bunun örneği gösterilmektedir.</a:t>
            </a:r>
          </a:p>
        </p:txBody>
      </p:sp>
      <p:sp>
        <p:nvSpPr>
          <p:cNvPr id="11" name="Slayt Numarası Yer Tutucusu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tr-TR" smtClean="0"/>
              <a:pPr rtl="0"/>
              <a:t>16</a:t>
            </a:fld>
            <a:endParaRPr lang="tr-TR"/>
          </a:p>
        </p:txBody>
      </p:sp>
      <p:pic>
        <p:nvPicPr>
          <p:cNvPr id="6" name="Resi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992" y="2139611"/>
            <a:ext cx="5852667" cy="3299746"/>
          </a:xfrm>
          <a:prstGeom prst="rect">
            <a:avLst/>
          </a:prstGeom>
        </p:spPr>
      </p:pic>
      <p:pic>
        <p:nvPicPr>
          <p:cNvPr id="8" name="Resim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7855" y="1731177"/>
            <a:ext cx="5825489" cy="1142641"/>
          </a:xfrm>
          <a:prstGeom prst="rect">
            <a:avLst/>
          </a:prstGeom>
        </p:spPr>
      </p:pic>
      <p:pic>
        <p:nvPicPr>
          <p:cNvPr id="9" name="Resim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30094" y="3148637"/>
            <a:ext cx="5243608" cy="2015901"/>
          </a:xfrm>
          <a:prstGeom prst="rect">
            <a:avLst/>
          </a:prstGeom>
        </p:spPr>
      </p:pic>
      <p:pic>
        <p:nvPicPr>
          <p:cNvPr id="10" name="Resim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51898" y="4268713"/>
            <a:ext cx="3071446" cy="2270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429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aşlık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57086"/>
            <a:ext cx="10752992" cy="572907"/>
          </a:xfrm>
        </p:spPr>
        <p:txBody>
          <a:bodyPr rtlCol="0">
            <a:noAutofit/>
          </a:bodyPr>
          <a:lstStyle/>
          <a:p>
            <a:pPr algn="ctr"/>
            <a:r>
              <a:rPr lang="tr-TR" sz="2800" dirty="0"/>
              <a:t>Server Object </a:t>
            </a:r>
            <a:r>
              <a:rPr lang="tr-TR" sz="2800" dirty="0" err="1"/>
              <a:t>with</a:t>
            </a:r>
            <a:r>
              <a:rPr lang="tr-TR" sz="2800" dirty="0"/>
              <a:t> http modüle-</a:t>
            </a:r>
            <a:r>
              <a:rPr lang="tr-TR" sz="2800" dirty="0">
                <a:solidFill>
                  <a:schemeClr val="accent1"/>
                </a:solidFill>
              </a:rPr>
              <a:t>&gt;1_ilk_proje-&gt;</a:t>
            </a:r>
            <a:r>
              <a:rPr lang="tr-TR" sz="2800" u="sng" dirty="0">
                <a:solidFill>
                  <a:schemeClr val="accent1"/>
                </a:solidFill>
              </a:rPr>
              <a:t>app1.js</a:t>
            </a:r>
            <a:endParaRPr lang="tr-TR" sz="2800" u="sng" dirty="0"/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2992" y="936136"/>
            <a:ext cx="10572224" cy="5253160"/>
          </a:xfrm>
        </p:spPr>
        <p:txBody>
          <a:bodyPr rtlCol="0">
            <a:normAutofit fontScale="92500"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tr-TR" dirty="0"/>
              <a:t>http </a:t>
            </a:r>
            <a:r>
              <a:rPr lang="tr-TR" dirty="0" err="1"/>
              <a:t>node</a:t>
            </a:r>
            <a:r>
              <a:rPr lang="tr-TR" dirty="0"/>
              <a:t> </a:t>
            </a:r>
            <a:r>
              <a:rPr lang="tr-TR" dirty="0" err="1"/>
              <a:t>module</a:t>
            </a:r>
            <a:r>
              <a:rPr lang="tr-TR" dirty="0"/>
              <a:t> aşağıdaki gibi </a:t>
            </a:r>
            <a:r>
              <a:rPr lang="tr-TR" dirty="0" err="1"/>
              <a:t>import</a:t>
            </a:r>
            <a:r>
              <a:rPr lang="tr-TR" dirty="0"/>
              <a:t> edilir.</a:t>
            </a:r>
          </a:p>
          <a:p>
            <a:pPr algn="just"/>
            <a:r>
              <a:rPr lang="tr-TR" dirty="0">
                <a:solidFill>
                  <a:srgbClr val="0070C0"/>
                </a:solidFill>
              </a:rPr>
              <a:t>	var http=</a:t>
            </a:r>
            <a:r>
              <a:rPr lang="tr-TR" dirty="0" err="1">
                <a:solidFill>
                  <a:srgbClr val="0070C0"/>
                </a:solidFill>
              </a:rPr>
              <a:t>require</a:t>
            </a:r>
            <a:r>
              <a:rPr lang="tr-TR" dirty="0">
                <a:solidFill>
                  <a:srgbClr val="0070C0"/>
                </a:solidFill>
              </a:rPr>
              <a:t>("http");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Aşağıdaki kod vasıtasıyla http server oluşturulur. http server sürekli çalışır ve herhangi bir istek (</a:t>
            </a:r>
            <a:r>
              <a:rPr lang="tr-T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request</a:t>
            </a: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geldiğinde bir cevap üretir (</a:t>
            </a:r>
            <a:r>
              <a:rPr lang="tr-T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response</a:t>
            </a: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). Bunun için bir </a:t>
            </a:r>
            <a:r>
              <a:rPr lang="tr-T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callback</a:t>
            </a: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fonksiyon yazılmıştır. Bu fonksiyon bir </a:t>
            </a:r>
            <a:r>
              <a:rPr lang="tr-T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req</a:t>
            </a: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parametresi alır bir cevap döndürür. </a:t>
            </a:r>
            <a:r>
              <a:rPr lang="tr-T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res.write</a:t>
            </a: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sayfaya bir </a:t>
            </a:r>
            <a:r>
              <a:rPr lang="tr-T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string</a:t>
            </a: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bilgi cevabı yazdırır.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tr-T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res.end</a:t>
            </a: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sunucu cevabını sonlandırır. Bu komut verilmez ise sayfa sürekli cevap göndermek için çalışır.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tr-T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tr-T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tr-TR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tr-TR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Sunucunun gelen istekleri dinlemesi için aşağıdaki kod satırı çalıştırılır. Sunucu 3000 portunu dinler.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tr-TR" sz="21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http://localhost:3000/</a:t>
            </a:r>
            <a:r>
              <a:rPr lang="tr-TR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linki ile browserda deneyin.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tr-TR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httserver.listen</a:t>
            </a:r>
            <a:r>
              <a:rPr lang="tr-TR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(3000);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tr-T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Slayt Numarası Yer Tutucusu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tr-TR" smtClean="0"/>
              <a:pPr rtl="0"/>
              <a:t>17</a:t>
            </a:fld>
            <a:endParaRPr lang="tr-TR"/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2841" y="3388888"/>
            <a:ext cx="6981574" cy="963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9605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aşlık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57086"/>
            <a:ext cx="10752992" cy="572907"/>
          </a:xfrm>
        </p:spPr>
        <p:txBody>
          <a:bodyPr rtlCol="0">
            <a:noAutofit/>
          </a:bodyPr>
          <a:lstStyle/>
          <a:p>
            <a:pPr algn="ctr"/>
            <a:r>
              <a:rPr lang="tr-TR" sz="2800" dirty="0"/>
              <a:t>Server Object </a:t>
            </a:r>
            <a:r>
              <a:rPr lang="tr-TR" sz="2800" dirty="0" err="1"/>
              <a:t>with</a:t>
            </a:r>
            <a:r>
              <a:rPr lang="tr-TR" sz="2800" dirty="0"/>
              <a:t> http modüle-</a:t>
            </a:r>
            <a:r>
              <a:rPr lang="tr-TR" sz="2800" dirty="0">
                <a:solidFill>
                  <a:schemeClr val="accent1"/>
                </a:solidFill>
              </a:rPr>
              <a:t>&gt;1_ilk_proje-&gt;</a:t>
            </a:r>
            <a:r>
              <a:rPr lang="tr-TR" sz="2800" u="sng" dirty="0">
                <a:solidFill>
                  <a:schemeClr val="accent1"/>
                </a:solidFill>
              </a:rPr>
              <a:t>app1.js</a:t>
            </a:r>
            <a:endParaRPr lang="tr-TR" sz="2800" u="sng" dirty="0"/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2992" y="936136"/>
            <a:ext cx="10572224" cy="5253160"/>
          </a:xfrm>
        </p:spPr>
        <p:txBody>
          <a:bodyPr rtlCol="0">
            <a:norm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tr-TR" sz="1900" dirty="0" err="1"/>
              <a:t>Browser’da</a:t>
            </a:r>
            <a:r>
              <a:rPr lang="tr-TR" sz="1900" dirty="0"/>
              <a:t> </a:t>
            </a:r>
            <a:r>
              <a:rPr lang="tr-TR" sz="1900" dirty="0" err="1"/>
              <a:t>sağtuş</a:t>
            </a:r>
            <a:r>
              <a:rPr lang="tr-TR" sz="1900" dirty="0"/>
              <a:t>/incele seçeneği ile </a:t>
            </a:r>
            <a:r>
              <a:rPr lang="tr-TR" sz="1900" dirty="0" err="1"/>
              <a:t>ayrıntılarinceleyebilirsiniz</a:t>
            </a:r>
            <a:r>
              <a:rPr lang="tr-TR" sz="1900" dirty="0"/>
              <a:t>. Network kısmından ayrıntılara bakabilirsiniz. </a:t>
            </a:r>
            <a:r>
              <a:rPr lang="tr-TR" sz="1900" dirty="0" err="1"/>
              <a:t>Status</a:t>
            </a:r>
            <a:r>
              <a:rPr lang="tr-TR" sz="1900" dirty="0"/>
              <a:t> Code:200 ise istek başarılı bir şekilde cevaplanmıştır. 400’lü kod dönerse hata ile sonuçlanmıştır.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tr-TR" sz="1900" dirty="0"/>
              <a:t>Sunucu bu isteğimize üç haneli bir durum kodu ile cevap verir. İşte bu üç haneli durum kodlarına HTTP durum kodu (</a:t>
            </a:r>
            <a:r>
              <a:rPr lang="tr-TR" sz="1900" dirty="0" err="1"/>
              <a:t>status</a:t>
            </a:r>
            <a:r>
              <a:rPr lang="tr-TR" sz="1900" dirty="0"/>
              <a:t> </a:t>
            </a:r>
            <a:r>
              <a:rPr lang="tr-TR" sz="1900" dirty="0" err="1"/>
              <a:t>code</a:t>
            </a:r>
            <a:r>
              <a:rPr lang="tr-TR" sz="1900" dirty="0"/>
              <a:t>) denir.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tr-TR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tr-T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Slayt Numarası Yer Tutucusu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tr-TR" smtClean="0"/>
              <a:pPr rtl="0"/>
              <a:t>18</a:t>
            </a:fld>
            <a:endParaRPr lang="tr-TR"/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 rotWithShape="1">
          <a:blip r:embed="rId3"/>
          <a:srcRect b="19250"/>
          <a:stretch/>
        </p:blipFill>
        <p:spPr>
          <a:xfrm>
            <a:off x="2053264" y="2920263"/>
            <a:ext cx="6557336" cy="3770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7893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aşlık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57086"/>
            <a:ext cx="10752992" cy="572907"/>
          </a:xfrm>
        </p:spPr>
        <p:txBody>
          <a:bodyPr rtlCol="0">
            <a:noAutofit/>
          </a:bodyPr>
          <a:lstStyle/>
          <a:p>
            <a:pPr algn="ctr" rtl="0"/>
            <a:r>
              <a:rPr lang="tr-TR" sz="2800" dirty="0"/>
              <a:t>Server Object </a:t>
            </a:r>
            <a:r>
              <a:rPr lang="tr-TR" sz="2800" dirty="0" err="1"/>
              <a:t>with</a:t>
            </a:r>
            <a:r>
              <a:rPr lang="tr-TR" sz="2800" dirty="0"/>
              <a:t> http modüle-</a:t>
            </a:r>
            <a:r>
              <a:rPr lang="tr-TR" sz="2800" dirty="0">
                <a:solidFill>
                  <a:schemeClr val="accent1"/>
                </a:solidFill>
              </a:rPr>
              <a:t>&gt;1_ilk_proje-&gt;</a:t>
            </a:r>
            <a:r>
              <a:rPr lang="tr-TR" sz="2800" u="sng" dirty="0">
                <a:solidFill>
                  <a:schemeClr val="accent1"/>
                </a:solidFill>
              </a:rPr>
              <a:t>app1.js</a:t>
            </a:r>
            <a:endParaRPr lang="tr-TR" sz="2800" u="sng" dirty="0"/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2992" y="936136"/>
            <a:ext cx="10572224" cy="5253160"/>
          </a:xfrm>
        </p:spPr>
        <p:txBody>
          <a:bodyPr rtlCol="0">
            <a:norm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tr-TR" sz="1900" dirty="0" err="1"/>
              <a:t>Browser’da</a:t>
            </a:r>
            <a:r>
              <a:rPr lang="tr-TR" sz="1900" dirty="0"/>
              <a:t> </a:t>
            </a:r>
            <a:r>
              <a:rPr lang="tr-TR" sz="1900" dirty="0" err="1"/>
              <a:t>sağtuş</a:t>
            </a:r>
            <a:r>
              <a:rPr lang="tr-TR" sz="1900" dirty="0"/>
              <a:t>/incele seçeneği ile </a:t>
            </a:r>
            <a:r>
              <a:rPr lang="tr-TR" sz="1900" dirty="0" err="1"/>
              <a:t>ayrıntılarinceleyebilirsiniz</a:t>
            </a:r>
            <a:r>
              <a:rPr lang="tr-TR" sz="1900" dirty="0"/>
              <a:t>. Network kısmından ayrıntılara bakabilirsiniz. </a:t>
            </a:r>
            <a:r>
              <a:rPr lang="tr-TR" sz="1900" dirty="0" err="1"/>
              <a:t>Status</a:t>
            </a:r>
            <a:r>
              <a:rPr lang="tr-TR" sz="1900" dirty="0"/>
              <a:t> Code:200 ise istek başarılı bir şekilde cevaplanmıştır. 400’lü kod dönerse hata ile sonuçlanmıştır.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tr-TR" sz="1900" dirty="0"/>
              <a:t>Sunucu bu isteğimize üç haneli bir durum kodu ile cevap verir. İşte bu üç haneli durum kodlarına HTTP durum kodu (</a:t>
            </a:r>
            <a:r>
              <a:rPr lang="tr-TR" sz="1900" dirty="0" err="1"/>
              <a:t>status</a:t>
            </a:r>
            <a:r>
              <a:rPr lang="tr-TR" sz="1900" dirty="0"/>
              <a:t> </a:t>
            </a:r>
            <a:r>
              <a:rPr lang="tr-TR" sz="1900" dirty="0" err="1"/>
              <a:t>code</a:t>
            </a:r>
            <a:r>
              <a:rPr lang="tr-TR" sz="1900" dirty="0"/>
              <a:t>) denir.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tr-TR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tr-T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Slayt Numarası Yer Tutucusu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tr-TR" smtClean="0"/>
              <a:pPr rtl="0"/>
              <a:t>19</a:t>
            </a:fld>
            <a:endParaRPr lang="tr-TR"/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 rotWithShape="1">
          <a:blip r:embed="rId3"/>
          <a:srcRect b="19250"/>
          <a:stretch/>
        </p:blipFill>
        <p:spPr>
          <a:xfrm>
            <a:off x="2053264" y="2920263"/>
            <a:ext cx="6557336" cy="3770683"/>
          </a:xfrm>
          <a:prstGeom prst="rect">
            <a:avLst/>
          </a:prstGeom>
        </p:spPr>
      </p:pic>
      <p:pic>
        <p:nvPicPr>
          <p:cNvPr id="5" name="Resim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34775" y="2846876"/>
            <a:ext cx="1928027" cy="1691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2719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aşlık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0711" y="895408"/>
            <a:ext cx="6190488" cy="572907"/>
          </a:xfrm>
        </p:spPr>
        <p:txBody>
          <a:bodyPr rtlCol="0">
            <a:normAutofit fontScale="90000"/>
          </a:bodyPr>
          <a:lstStyle/>
          <a:p>
            <a:pPr rtl="0"/>
            <a:r>
              <a:rPr lang="tr-TR" sz="4400" dirty="0"/>
              <a:t>Konular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976" y="1468315"/>
            <a:ext cx="8554916" cy="5253160"/>
          </a:xfrm>
        </p:spPr>
        <p:txBody>
          <a:bodyPr rtlCol="0">
            <a:normAutofit/>
          </a:bodyPr>
          <a:lstStyle/>
          <a:p>
            <a:pPr marL="342900" indent="-342900" algn="just" rtl="0">
              <a:buFont typeface="Arial" panose="020B0604020202020204" pitchFamily="34" charset="0"/>
              <a:buChar char="•"/>
            </a:pP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Node.js ve Sunucu Taraflı Programlama</a:t>
            </a:r>
          </a:p>
          <a:p>
            <a:pPr marL="342900" indent="-342900" algn="just" rtl="0">
              <a:buFont typeface="Arial" panose="020B0604020202020204" pitchFamily="34" charset="0"/>
              <a:buChar char="•"/>
            </a:pP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Node.js ve VS </a:t>
            </a:r>
            <a:r>
              <a:rPr lang="tr-T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Code</a:t>
            </a: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Kurulumu</a:t>
            </a:r>
          </a:p>
          <a:p>
            <a:pPr marL="342900" indent="-342900" algn="just" rtl="0">
              <a:buFont typeface="Arial" panose="020B0604020202020204" pitchFamily="34" charset="0"/>
              <a:buChar char="•"/>
            </a:pP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VS </a:t>
            </a:r>
            <a:r>
              <a:rPr lang="tr-T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Code</a:t>
            </a: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ve </a:t>
            </a:r>
            <a:r>
              <a:rPr lang="tr-T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Github</a:t>
            </a: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entegrasyonu.</a:t>
            </a:r>
          </a:p>
          <a:p>
            <a:pPr marL="342900" indent="-342900" algn="just" rtl="0">
              <a:buFont typeface="Arial" panose="020B0604020202020204" pitchFamily="34" charset="0"/>
              <a:buChar char="•"/>
            </a:pPr>
            <a:r>
              <a:rPr lang="tr-T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Module</a:t>
            </a: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tr-T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Custom</a:t>
            </a: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Module</a:t>
            </a:r>
            <a:endParaRPr lang="tr-T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 rtl="0">
              <a:buFont typeface="Arial" panose="020B0604020202020204" pitchFamily="34" charset="0"/>
              <a:buChar char="•"/>
            </a:pP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Routing</a:t>
            </a:r>
          </a:p>
          <a:p>
            <a:pPr marL="342900" indent="-342900" algn="just" rtl="0">
              <a:buFont typeface="Arial" panose="020B0604020202020204" pitchFamily="34" charset="0"/>
              <a:buChar char="•"/>
            </a:pP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Express Framework</a:t>
            </a:r>
          </a:p>
          <a:p>
            <a:pPr marL="342900" indent="-342900" algn="just" rtl="0">
              <a:buFont typeface="Arial" panose="020B0604020202020204" pitchFamily="34" charset="0"/>
              <a:buChar char="•"/>
            </a:pPr>
            <a:r>
              <a:rPr lang="tr-T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Template</a:t>
            </a: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Engine-EJS</a:t>
            </a:r>
          </a:p>
          <a:p>
            <a:pPr marL="342900" indent="-342900" algn="just" rtl="0">
              <a:buFont typeface="Arial" panose="020B0604020202020204" pitchFamily="34" charset="0"/>
              <a:buChar char="•"/>
            </a:pPr>
            <a:r>
              <a:rPr lang="tr-T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Partial</a:t>
            </a: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>
                <a:latin typeface="Times New Roman" panose="02020603050405020304" pitchFamily="18" charset="0"/>
                <a:cs typeface="Times New Roman" panose="02020603050405020304" pitchFamily="18" charset="0"/>
              </a:rPr>
              <a:t>Views</a:t>
            </a:r>
            <a:endParaRPr lang="tr-T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 rtl="0">
              <a:buFont typeface="Arial" panose="020B0604020202020204" pitchFamily="34" charset="0"/>
              <a:buChar char="•"/>
            </a:pPr>
            <a:endParaRPr lang="tr-T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 rtl="0">
              <a:buFont typeface="Arial" panose="020B0604020202020204" pitchFamily="34" charset="0"/>
              <a:buChar char="•"/>
            </a:pPr>
            <a:endParaRPr lang="tr-T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 rtl="0">
              <a:buFont typeface="Arial" panose="020B0604020202020204" pitchFamily="34" charset="0"/>
              <a:buChar char="•"/>
            </a:pPr>
            <a:endParaRPr lang="tr-T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 rtl="0">
              <a:buFont typeface="Arial" panose="020B0604020202020204" pitchFamily="34" charset="0"/>
              <a:buChar char="•"/>
            </a:pPr>
            <a:endParaRPr lang="tr-T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Resim Yer Tutucusu 7" descr="şafaktan hemen önce, karanlık gökyüzünün altındaki dağlar">
            <a:extLst>
              <a:ext uri="{FF2B5EF4-FFF2-40B4-BE49-F238E27FC236}">
                <a16:creationId xmlns:a16="http://schemas.microsoft.com/office/drawing/2014/main" id="{B53D1AAB-32B2-4F04-828F-AB1C758AF00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l="71" r="71"/>
          <a:stretch/>
        </p:blipFill>
        <p:spPr>
          <a:xfrm>
            <a:off x="8961919" y="1665520"/>
            <a:ext cx="2757006" cy="2757011"/>
          </a:xfrm>
        </p:spPr>
      </p:pic>
      <p:sp>
        <p:nvSpPr>
          <p:cNvPr id="10" name="Alt Bilgi Yer Tutucusu 9">
            <a:extLst>
              <a:ext uri="{FF2B5EF4-FFF2-40B4-BE49-F238E27FC236}">
                <a16:creationId xmlns:a16="http://schemas.microsoft.com/office/drawing/2014/main" id="{A8C7C3A0-5E78-49C8-B8D4-F3DF62B2B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tr-TR"/>
              <a:t>Sunu Başlığı</a:t>
            </a:r>
          </a:p>
        </p:txBody>
      </p:sp>
      <p:sp>
        <p:nvSpPr>
          <p:cNvPr id="11" name="Slayt Numarası Yer Tutucusu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tr-TR" smtClean="0"/>
              <a:pPr rtl="0"/>
              <a:t>2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653349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aşlık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57086"/>
            <a:ext cx="10752992" cy="572907"/>
          </a:xfrm>
        </p:spPr>
        <p:txBody>
          <a:bodyPr rtlCol="0">
            <a:noAutofit/>
          </a:bodyPr>
          <a:lstStyle/>
          <a:p>
            <a:pPr algn="ctr" rtl="0"/>
            <a:r>
              <a:rPr lang="tr-TR" sz="2800" dirty="0" err="1"/>
              <a:t>Request</a:t>
            </a:r>
            <a:r>
              <a:rPr lang="tr-TR" sz="2800" dirty="0">
                <a:solidFill>
                  <a:schemeClr val="accent1"/>
                </a:solidFill>
              </a:rPr>
              <a:t>-&gt;1_ilk_proje-&gt;</a:t>
            </a:r>
            <a:r>
              <a:rPr lang="tr-TR" sz="2800" u="sng" dirty="0">
                <a:solidFill>
                  <a:schemeClr val="accent1"/>
                </a:solidFill>
              </a:rPr>
              <a:t>app1.js</a:t>
            </a:r>
            <a:endParaRPr lang="tr-TR" sz="2800" u="sng" dirty="0"/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2992" y="936136"/>
            <a:ext cx="10572224" cy="5253160"/>
          </a:xfrm>
        </p:spPr>
        <p:txBody>
          <a:bodyPr rtlCol="0">
            <a:norm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tr-TR" sz="1900" dirty="0"/>
              <a:t>http </a:t>
            </a:r>
            <a:r>
              <a:rPr lang="tr-TR" sz="1900" dirty="0" err="1"/>
              <a:t>Request</a:t>
            </a:r>
            <a:r>
              <a:rPr lang="tr-TR" sz="1900" dirty="0"/>
              <a:t> genelde iki yolla yapılır.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tr-TR" sz="1900" dirty="0"/>
              <a:t>GET: Bir sayfa adresi aracılığıyla yapılan istek GET istediğidir.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tr-TR" sz="1900" dirty="0"/>
              <a:t>POST: Bir form doldurup bu form sunucuya gönderiliyorsa POST istediğidir. Post isteğinde </a:t>
            </a:r>
            <a:r>
              <a:rPr lang="tr-TR" sz="1900" dirty="0" err="1"/>
              <a:t>Header</a:t>
            </a:r>
            <a:r>
              <a:rPr lang="tr-TR" sz="1900" dirty="0"/>
              <a:t> yani bir başlık bilgisinin yanında form üzerinde doldurduğumuz bilgiler (Body) de mevcuttur.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tr-TR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tr-T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Slayt Numarası Yer Tutucusu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tr-TR" smtClean="0"/>
              <a:pPr rtl="0"/>
              <a:t>20</a:t>
            </a:fld>
            <a:endParaRPr lang="tr-TR"/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6404" y="2866889"/>
            <a:ext cx="8626588" cy="3848433"/>
          </a:xfrm>
          <a:prstGeom prst="rect">
            <a:avLst/>
          </a:prstGeom>
        </p:spPr>
      </p:pic>
      <p:sp>
        <p:nvSpPr>
          <p:cNvPr id="6" name="Metin kutusu 5"/>
          <p:cNvSpPr txBox="1"/>
          <p:nvPr/>
        </p:nvSpPr>
        <p:spPr>
          <a:xfrm>
            <a:off x="571501" y="5758087"/>
            <a:ext cx="362791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Url: karaci.com</a:t>
            </a:r>
          </a:p>
          <a:p>
            <a:r>
              <a:rPr lang="tr-TR" dirty="0"/>
              <a:t>       karaci.com/kurslar</a:t>
            </a:r>
          </a:p>
          <a:p>
            <a:r>
              <a:rPr lang="tr-TR" dirty="0"/>
              <a:t>       karaci.com/</a:t>
            </a:r>
            <a:r>
              <a:rPr lang="tr-TR" dirty="0" err="1"/>
              <a:t>kurslar?k</a:t>
            </a:r>
            <a:r>
              <a:rPr lang="tr-TR" dirty="0"/>
              <a:t>=node.js</a:t>
            </a:r>
          </a:p>
        </p:txBody>
      </p:sp>
      <p:cxnSp>
        <p:nvCxnSpPr>
          <p:cNvPr id="8" name="Düz Ok Bağlayıcısı 7"/>
          <p:cNvCxnSpPr/>
          <p:nvPr/>
        </p:nvCxnSpPr>
        <p:spPr>
          <a:xfrm flipH="1">
            <a:off x="1181335" y="4703885"/>
            <a:ext cx="1350850" cy="11479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Metin kutusu 11"/>
          <p:cNvSpPr txBox="1"/>
          <p:nvPr/>
        </p:nvSpPr>
        <p:spPr>
          <a:xfrm>
            <a:off x="6930312" y="3797402"/>
            <a:ext cx="46491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err="1"/>
              <a:t>Header:metod</a:t>
            </a:r>
            <a:r>
              <a:rPr lang="tr-TR" dirty="0"/>
              <a:t> tipi, </a:t>
            </a:r>
            <a:r>
              <a:rPr lang="tr-TR" dirty="0" err="1"/>
              <a:t>url</a:t>
            </a:r>
            <a:r>
              <a:rPr lang="tr-TR" dirty="0"/>
              <a:t>, </a:t>
            </a:r>
            <a:r>
              <a:rPr lang="tr-TR" dirty="0" err="1"/>
              <a:t>url</a:t>
            </a:r>
            <a:r>
              <a:rPr lang="tr-TR" dirty="0"/>
              <a:t> üzerinden gönderilen  parametreler…</a:t>
            </a:r>
          </a:p>
        </p:txBody>
      </p:sp>
    </p:spTree>
    <p:extLst>
      <p:ext uri="{BB962C8B-B14F-4D97-AF65-F5344CB8AC3E}">
        <p14:creationId xmlns:p14="http://schemas.microsoft.com/office/powerpoint/2010/main" val="23074793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aşlık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57086"/>
            <a:ext cx="10752992" cy="572907"/>
          </a:xfrm>
        </p:spPr>
        <p:txBody>
          <a:bodyPr rtlCol="0">
            <a:noAutofit/>
          </a:bodyPr>
          <a:lstStyle/>
          <a:p>
            <a:pPr algn="ctr" rtl="0"/>
            <a:r>
              <a:rPr lang="tr-TR" sz="2800" dirty="0" err="1"/>
              <a:t>Route</a:t>
            </a:r>
            <a:r>
              <a:rPr lang="tr-TR" sz="2800" dirty="0"/>
              <a:t>-&gt;Request.url</a:t>
            </a:r>
            <a:r>
              <a:rPr lang="tr-TR" sz="2800" dirty="0">
                <a:solidFill>
                  <a:schemeClr val="accent1"/>
                </a:solidFill>
              </a:rPr>
              <a:t>&gt;1_ilk_proje-&gt;</a:t>
            </a:r>
            <a:r>
              <a:rPr lang="tr-TR" sz="2800" u="sng" dirty="0">
                <a:solidFill>
                  <a:schemeClr val="accent1"/>
                </a:solidFill>
              </a:rPr>
              <a:t>app2.js</a:t>
            </a:r>
            <a:endParaRPr lang="tr-TR" sz="2800" u="sng" dirty="0"/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2992" y="936136"/>
            <a:ext cx="10572224" cy="5253160"/>
          </a:xfrm>
        </p:spPr>
        <p:txBody>
          <a:bodyPr rtlCol="0">
            <a:normAutofit/>
          </a:bodyPr>
          <a:lstStyle/>
          <a:p>
            <a:pPr algn="ctr"/>
            <a:r>
              <a:rPr lang="tr-TR" sz="1900" b="1" u="sng" dirty="0" err="1"/>
              <a:t>Routes</a:t>
            </a:r>
            <a:endParaRPr lang="tr-TR" sz="1900" b="1" u="sng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Kullanıcı sunucudan birden fazla istekte bulunabilir. Sunucu gelen her isteği değerlendirerek isteğe göre </a:t>
            </a:r>
            <a:r>
              <a:rPr lang="tr-T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response</a:t>
            </a: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vermek durumundadır.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Gelen istek </a:t>
            </a:r>
            <a:r>
              <a:rPr lang="tr-TR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req.url</a:t>
            </a: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ile tespit edilebilir. </a:t>
            </a:r>
          </a:p>
        </p:txBody>
      </p:sp>
      <p:sp>
        <p:nvSpPr>
          <p:cNvPr id="11" name="Slayt Numarası Yer Tutucusu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tr-TR" smtClean="0"/>
              <a:pPr rtl="0"/>
              <a:t>21</a:t>
            </a:fld>
            <a:endParaRPr lang="tr-TR"/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0048" y="2589849"/>
            <a:ext cx="9350550" cy="4206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2345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aşlık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57086"/>
            <a:ext cx="10752992" cy="572907"/>
          </a:xfrm>
        </p:spPr>
        <p:txBody>
          <a:bodyPr rtlCol="0">
            <a:noAutofit/>
          </a:bodyPr>
          <a:lstStyle/>
          <a:p>
            <a:pPr algn="ctr" rtl="0"/>
            <a:r>
              <a:rPr lang="tr-TR" sz="2800" dirty="0"/>
              <a:t>FS </a:t>
            </a:r>
            <a:r>
              <a:rPr lang="tr-TR" sz="2800" dirty="0" err="1"/>
              <a:t>Module</a:t>
            </a:r>
            <a:r>
              <a:rPr lang="tr-TR" sz="2800" dirty="0"/>
              <a:t>-</a:t>
            </a:r>
            <a:r>
              <a:rPr lang="tr-TR" sz="2800" dirty="0">
                <a:solidFill>
                  <a:schemeClr val="accent1"/>
                </a:solidFill>
              </a:rPr>
              <a:t>&gt;1_ilk_proje-&gt;</a:t>
            </a:r>
            <a:r>
              <a:rPr lang="tr-TR" sz="2800" u="sng" dirty="0">
                <a:solidFill>
                  <a:schemeClr val="accent1"/>
                </a:solidFill>
              </a:rPr>
              <a:t>app3.js</a:t>
            </a:r>
            <a:endParaRPr lang="tr-TR" sz="2800" u="sng" dirty="0"/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2992" y="936136"/>
            <a:ext cx="10572224" cy="5253160"/>
          </a:xfrm>
        </p:spPr>
        <p:txBody>
          <a:bodyPr rtlCol="0">
            <a:normAutofit/>
          </a:bodyPr>
          <a:lstStyle/>
          <a:p>
            <a:pPr algn="ctr"/>
            <a:r>
              <a:rPr lang="tr-TR" sz="1900" b="1" u="sng" dirty="0"/>
              <a:t>FS(File </a:t>
            </a:r>
            <a:r>
              <a:rPr lang="tr-TR" sz="1900" b="1" u="sng" dirty="0" err="1"/>
              <a:t>System</a:t>
            </a:r>
            <a:r>
              <a:rPr lang="tr-TR" sz="1900" b="1" u="sng" dirty="0"/>
              <a:t>) Modülü ve HTML dosyalarının </a:t>
            </a:r>
            <a:r>
              <a:rPr lang="tr-TR" sz="1900" b="1" u="sng" dirty="0" err="1"/>
              <a:t>Response</a:t>
            </a:r>
            <a:r>
              <a:rPr lang="tr-TR" sz="1900" b="1" u="sng" dirty="0"/>
              <a:t> Edilmesi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tr-T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fs</a:t>
            </a: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modülü </a:t>
            </a:r>
            <a:r>
              <a:rPr lang="tr-TR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 </a:t>
            </a:r>
            <a:r>
              <a:rPr lang="tr-TR" b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fs</a:t>
            </a:r>
            <a:r>
              <a:rPr lang="tr-TR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tr-TR" b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require</a:t>
            </a:r>
            <a:r>
              <a:rPr lang="tr-TR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("</a:t>
            </a:r>
            <a:r>
              <a:rPr lang="tr-TR" b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fs</a:t>
            </a:r>
            <a:r>
              <a:rPr lang="tr-TR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"); </a:t>
            </a: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komut satırı ile </a:t>
            </a:r>
            <a:r>
              <a:rPr lang="tr-T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import</a:t>
            </a: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edilebilir.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Dosya </a:t>
            </a:r>
            <a:r>
              <a:rPr lang="tr-T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fs.readFile</a:t>
            </a: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ya da </a:t>
            </a:r>
            <a:r>
              <a:rPr lang="tr-T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fs.writeFileSync</a:t>
            </a: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ile okunabilir.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İlki asenkron okur. Yani okuma işi başlatılır ve devam eden satırlar işletilir. Okuma işi bittiğinde </a:t>
            </a:r>
            <a:r>
              <a:rPr lang="tr-T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callback</a:t>
            </a: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fonksiyon çalışır. Bu nedenle asenkron okuma yapıldığında mutlaka bir </a:t>
            </a:r>
            <a:r>
              <a:rPr lang="tr-T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callback</a:t>
            </a: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fonksiyon yazılmalıdır.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tr-TR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tr-TR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tr-T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tr-T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Slayt Numarası Yer Tutucusu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tr-TR" smtClean="0"/>
              <a:pPr rtl="0"/>
              <a:t>22</a:t>
            </a:fld>
            <a:endParaRPr lang="tr-TR"/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7444" y="3949745"/>
            <a:ext cx="6708912" cy="1888347"/>
          </a:xfrm>
          <a:prstGeom prst="rect">
            <a:avLst/>
          </a:prstGeom>
        </p:spPr>
      </p:pic>
      <p:sp>
        <p:nvSpPr>
          <p:cNvPr id="6" name="Bulut Belirtme Çizgisi 5"/>
          <p:cNvSpPr/>
          <p:nvPr/>
        </p:nvSpPr>
        <p:spPr>
          <a:xfrm>
            <a:off x="5952392" y="2989385"/>
            <a:ext cx="2954216" cy="1081453"/>
          </a:xfrm>
          <a:prstGeom prst="cloudCallout">
            <a:avLst>
              <a:gd name="adj1" fmla="val -88393"/>
              <a:gd name="adj2" fmla="val 72178"/>
            </a:avLst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 err="1"/>
              <a:t>Callback</a:t>
            </a:r>
            <a:r>
              <a:rPr lang="tr-TR" dirty="0"/>
              <a:t> </a:t>
            </a:r>
            <a:r>
              <a:rPr lang="tr-TR" dirty="0" err="1"/>
              <a:t>function</a:t>
            </a:r>
            <a:r>
              <a:rPr lang="tr-TR" dirty="0"/>
              <a:t> (</a:t>
            </a:r>
            <a:r>
              <a:rPr lang="tr-TR" dirty="0" err="1"/>
              <a:t>Arrow</a:t>
            </a:r>
            <a:r>
              <a:rPr lang="tr-TR" dirty="0"/>
              <a:t> </a:t>
            </a:r>
            <a:r>
              <a:rPr lang="tr-TR" dirty="0" err="1"/>
              <a:t>type</a:t>
            </a:r>
            <a:r>
              <a:rPr lang="tr-TR" dirty="0"/>
              <a:t> </a:t>
            </a:r>
            <a:r>
              <a:rPr lang="tr-TR" dirty="0" err="1"/>
              <a:t>function</a:t>
            </a:r>
            <a:r>
              <a:rPr lang="tr-T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32986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aşlık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57086"/>
            <a:ext cx="10752992" cy="572907"/>
          </a:xfrm>
        </p:spPr>
        <p:txBody>
          <a:bodyPr rtlCol="0">
            <a:noAutofit/>
          </a:bodyPr>
          <a:lstStyle/>
          <a:p>
            <a:pPr algn="ctr"/>
            <a:r>
              <a:rPr lang="tr-TR" sz="2800" dirty="0"/>
              <a:t>POST METHOD</a:t>
            </a:r>
            <a:r>
              <a:rPr lang="tr-TR" sz="2800" dirty="0">
                <a:solidFill>
                  <a:schemeClr val="accent1"/>
                </a:solidFill>
              </a:rPr>
              <a:t>&gt;1_ilk_proje-&gt;</a:t>
            </a:r>
            <a:r>
              <a:rPr lang="tr-TR" sz="2800" u="sng" dirty="0">
                <a:solidFill>
                  <a:schemeClr val="accent1"/>
                </a:solidFill>
              </a:rPr>
              <a:t>app3.js</a:t>
            </a:r>
            <a:endParaRPr lang="tr-TR" sz="2800" u="sng" dirty="0"/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2992" y="936136"/>
            <a:ext cx="10572224" cy="5253160"/>
          </a:xfrm>
        </p:spPr>
        <p:txBody>
          <a:bodyPr rtlCol="0">
            <a:normAutofit/>
          </a:bodyPr>
          <a:lstStyle/>
          <a:p>
            <a:pPr algn="ctr"/>
            <a:r>
              <a:rPr lang="tr-TR" sz="1900" b="1" u="sng" dirty="0"/>
              <a:t>POST METHOD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tr-TR" dirty="0"/>
              <a:t>create.html dosyasını oluşturun ve body </a:t>
            </a:r>
            <a:r>
              <a:rPr lang="tr-TR" dirty="0" err="1"/>
              <a:t>tagına</a:t>
            </a:r>
            <a:r>
              <a:rPr lang="tr-TR" dirty="0"/>
              <a:t> form oluşturun. Kaydet butonuna tıklayınca tekrar </a:t>
            </a:r>
            <a:r>
              <a:rPr lang="tr-TR" dirty="0" err="1"/>
              <a:t>create.html'e</a:t>
            </a:r>
            <a:r>
              <a:rPr lang="tr-TR" dirty="0"/>
              <a:t> yönlenecektir.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tr-TR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tr-TR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tr-T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tr-T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Slayt Numarası Yer Tutucusu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tr-TR" smtClean="0"/>
              <a:pPr rtl="0"/>
              <a:t>23</a:t>
            </a:fld>
            <a:endParaRPr lang="tr-TR"/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9731" y="2648197"/>
            <a:ext cx="4920557" cy="1466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1311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aşlık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57086"/>
            <a:ext cx="10752992" cy="572907"/>
          </a:xfrm>
        </p:spPr>
        <p:txBody>
          <a:bodyPr rtlCol="0">
            <a:noAutofit/>
          </a:bodyPr>
          <a:lstStyle/>
          <a:p>
            <a:pPr algn="ctr"/>
            <a:r>
              <a:rPr lang="tr-TR" sz="2800" dirty="0"/>
              <a:t>POST METHOD</a:t>
            </a:r>
            <a:r>
              <a:rPr lang="tr-TR" sz="2800" dirty="0">
                <a:solidFill>
                  <a:schemeClr val="accent1"/>
                </a:solidFill>
              </a:rPr>
              <a:t>&gt;1_ilk_proje-&gt;</a:t>
            </a:r>
            <a:r>
              <a:rPr lang="tr-TR" sz="2800" u="sng" dirty="0">
                <a:solidFill>
                  <a:schemeClr val="accent1"/>
                </a:solidFill>
              </a:rPr>
              <a:t>app3.js</a:t>
            </a:r>
            <a:endParaRPr lang="tr-TR" sz="2800" u="sng" dirty="0"/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2992" y="936136"/>
            <a:ext cx="10572224" cy="5253160"/>
          </a:xfrm>
        </p:spPr>
        <p:txBody>
          <a:bodyPr rtlCol="0">
            <a:normAutofit/>
          </a:bodyPr>
          <a:lstStyle/>
          <a:p>
            <a:pPr algn="ctr"/>
            <a:r>
              <a:rPr lang="tr-TR" sz="1900" b="1" u="sng" dirty="0"/>
              <a:t>POST METHOD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tr-T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Create</a:t>
            </a: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isteği geldiğinde create.html </a:t>
            </a:r>
            <a:r>
              <a:rPr lang="tr-T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response</a:t>
            </a: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edilmektedir.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tr-T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Create</a:t>
            </a: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isteği POST metodu ile gelirse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tr-T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fs.appendFile</a:t>
            </a: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ile dosyaya «deneme» </a:t>
            </a:r>
            <a:r>
              <a:rPr lang="tr-T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stringi</a:t>
            </a: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yazdırılmaktadır ve ana sayfaya («/») yönlendirme yapılmaktadır.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Birinci else </a:t>
            </a:r>
            <a:r>
              <a:rPr lang="tr-T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ile ikinci yer değiştirirse her seferinde create.html çağrılır.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tr-TR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tr-T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tr-T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Slayt Numarası Yer Tutucusu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tr-TR" smtClean="0"/>
              <a:pPr rtl="0"/>
              <a:t>24</a:t>
            </a:fld>
            <a:endParaRPr lang="tr-TR" dirty="0"/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1665" y="3497751"/>
            <a:ext cx="6108935" cy="3149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1680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aşlık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57086"/>
            <a:ext cx="10752992" cy="572907"/>
          </a:xfrm>
        </p:spPr>
        <p:txBody>
          <a:bodyPr rtlCol="0">
            <a:noAutofit/>
          </a:bodyPr>
          <a:lstStyle/>
          <a:p>
            <a:pPr algn="ctr"/>
            <a:r>
              <a:rPr lang="tr-TR" sz="2800" dirty="0"/>
              <a:t>POST METHOD</a:t>
            </a:r>
            <a:r>
              <a:rPr lang="tr-TR" sz="2800" dirty="0">
                <a:solidFill>
                  <a:schemeClr val="accent1"/>
                </a:solidFill>
              </a:rPr>
              <a:t>&gt;1_ilk_proje-&gt;</a:t>
            </a:r>
            <a:r>
              <a:rPr lang="tr-TR" sz="2800" u="sng" dirty="0">
                <a:solidFill>
                  <a:schemeClr val="accent1"/>
                </a:solidFill>
              </a:rPr>
              <a:t>app3.js</a:t>
            </a:r>
            <a:endParaRPr lang="tr-TR" sz="2800" u="sng" dirty="0"/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2992" y="936136"/>
            <a:ext cx="10572224" cy="5253160"/>
          </a:xfrm>
        </p:spPr>
        <p:txBody>
          <a:bodyPr rtlCol="0">
            <a:normAutofit/>
          </a:bodyPr>
          <a:lstStyle/>
          <a:p>
            <a:pPr algn="ctr"/>
            <a:r>
              <a:rPr lang="tr-TR" sz="1900" b="1" u="sng" dirty="0"/>
              <a:t>POST METHOD-&gt;Formdan gelen bilgileri ele alma.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Büyük bir veri gönderildiğinde bir seferde gitmez. Parça, parça gider. Bu </a:t>
            </a:r>
            <a:r>
              <a:rPr lang="tr-T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paraçalara</a:t>
            </a: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chunk</a:t>
            </a: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denir. Her parça gönderildiğinde bir olay gerçekleşir ve bu olaya kod yazılabilir.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Ayrıca bütün veri gönderildiğinde bir olay daha gerçekleşir ve bu olayda da tüm gelen veriler birleştirilir.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tr-TR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tr-T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tr-T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Slayt Numarası Yer Tutucusu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tr-TR" smtClean="0"/>
              <a:pPr rtl="0"/>
              <a:t>25</a:t>
            </a:fld>
            <a:endParaRPr lang="tr-TR" dirty="0"/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7648" y="2958537"/>
            <a:ext cx="8039797" cy="1714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1652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aşlık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57086"/>
            <a:ext cx="10752992" cy="572907"/>
          </a:xfrm>
        </p:spPr>
        <p:txBody>
          <a:bodyPr rtlCol="0">
            <a:noAutofit/>
          </a:bodyPr>
          <a:lstStyle/>
          <a:p>
            <a:pPr algn="ctr"/>
            <a:r>
              <a:rPr lang="tr-TR" sz="2800" dirty="0"/>
              <a:t>POST METHOD</a:t>
            </a:r>
            <a:r>
              <a:rPr lang="tr-TR" sz="2800" dirty="0">
                <a:solidFill>
                  <a:schemeClr val="accent1"/>
                </a:solidFill>
              </a:rPr>
              <a:t>&gt;1_ilk_proje-&gt;</a:t>
            </a:r>
            <a:r>
              <a:rPr lang="tr-TR" sz="2800" u="sng" dirty="0">
                <a:solidFill>
                  <a:schemeClr val="accent1"/>
                </a:solidFill>
              </a:rPr>
              <a:t>app3.js</a:t>
            </a:r>
            <a:endParaRPr lang="tr-TR" sz="2800" u="sng" dirty="0"/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2992" y="936136"/>
            <a:ext cx="10572224" cy="5253160"/>
          </a:xfrm>
        </p:spPr>
        <p:txBody>
          <a:bodyPr rtlCol="0">
            <a:normAutofit/>
          </a:bodyPr>
          <a:lstStyle/>
          <a:p>
            <a:pPr algn="ctr"/>
            <a:r>
              <a:rPr lang="tr-TR" sz="1900" b="1" u="sng" dirty="0"/>
              <a:t>POST METHOD-&gt;Formdan gelen bilgileri ele alma.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tr-TR" dirty="0" err="1"/>
              <a:t>req.on</a:t>
            </a:r>
            <a:r>
              <a:rPr lang="tr-TR" dirty="0"/>
              <a:t>("data",(</a:t>
            </a:r>
            <a:r>
              <a:rPr lang="tr-TR" dirty="0" err="1"/>
              <a:t>chunk</a:t>
            </a:r>
            <a:r>
              <a:rPr lang="tr-TR" dirty="0"/>
              <a:t>)=&gt;….. data </a:t>
            </a:r>
            <a:r>
              <a:rPr lang="tr-TR" dirty="0" err="1"/>
              <a:t>eventı</a:t>
            </a:r>
            <a:r>
              <a:rPr lang="tr-TR" dirty="0"/>
              <a:t> aktif olduğunda bize </a:t>
            </a:r>
            <a:r>
              <a:rPr lang="tr-TR" dirty="0" err="1"/>
              <a:t>chunk’ları</a:t>
            </a:r>
            <a:r>
              <a:rPr lang="tr-TR" dirty="0"/>
              <a:t> verir. Her bir </a:t>
            </a:r>
            <a:r>
              <a:rPr lang="tr-TR" dirty="0" err="1"/>
              <a:t>chunk</a:t>
            </a:r>
            <a:r>
              <a:rPr lang="tr-TR" dirty="0"/>
              <a:t> data listesine eklenir.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tr-TR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tr-T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tr-T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Slayt Numarası Yer Tutucusu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tr-TR" smtClean="0"/>
              <a:pPr rtl="0"/>
              <a:t>26</a:t>
            </a:fld>
            <a:endParaRPr lang="tr-TR" dirty="0"/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9782" y="2393003"/>
            <a:ext cx="9722117" cy="1361311"/>
          </a:xfrm>
          <a:prstGeom prst="rect">
            <a:avLst/>
          </a:prstGeom>
        </p:spPr>
      </p:pic>
      <p:pic>
        <p:nvPicPr>
          <p:cNvPr id="7" name="Resim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9782" y="4041817"/>
            <a:ext cx="4436128" cy="592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127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aşlık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57086"/>
            <a:ext cx="10752992" cy="572907"/>
          </a:xfrm>
        </p:spPr>
        <p:txBody>
          <a:bodyPr rtlCol="0">
            <a:noAutofit/>
          </a:bodyPr>
          <a:lstStyle/>
          <a:p>
            <a:pPr algn="ctr" rtl="0"/>
            <a:r>
              <a:rPr lang="tr-TR" sz="2800" dirty="0"/>
              <a:t>POST METHOD</a:t>
            </a:r>
            <a:r>
              <a:rPr lang="tr-TR" sz="2800" dirty="0">
                <a:solidFill>
                  <a:schemeClr val="accent1"/>
                </a:solidFill>
              </a:rPr>
              <a:t>&gt;1_ilk_proje-&gt;</a:t>
            </a:r>
            <a:r>
              <a:rPr lang="tr-TR" sz="2800" u="sng" dirty="0">
                <a:solidFill>
                  <a:schemeClr val="accent1"/>
                </a:solidFill>
              </a:rPr>
              <a:t>app3.js</a:t>
            </a:r>
            <a:endParaRPr lang="tr-TR" sz="2800" u="sng" dirty="0"/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2992" y="936136"/>
            <a:ext cx="10572224" cy="5253160"/>
          </a:xfrm>
        </p:spPr>
        <p:txBody>
          <a:bodyPr rtlCol="0">
            <a:normAutofit/>
          </a:bodyPr>
          <a:lstStyle/>
          <a:p>
            <a:pPr algn="ctr"/>
            <a:r>
              <a:rPr lang="tr-TR" sz="1900" b="1" u="sng" dirty="0"/>
              <a:t>POST METHOD-&gt;Formdan gelen bilgileri ele alma.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tr-TR" dirty="0" err="1"/>
              <a:t>req.on</a:t>
            </a:r>
            <a:r>
              <a:rPr lang="tr-TR" dirty="0"/>
              <a:t>("</a:t>
            </a:r>
            <a:r>
              <a:rPr lang="tr-TR" dirty="0" err="1"/>
              <a:t>end</a:t>
            </a:r>
            <a:r>
              <a:rPr lang="tr-TR" dirty="0"/>
              <a:t>",()=&gt;…..</a:t>
            </a:r>
            <a:r>
              <a:rPr lang="tr-TR" dirty="0" err="1"/>
              <a:t>eventı</a:t>
            </a:r>
            <a:r>
              <a:rPr lang="tr-TR" dirty="0"/>
              <a:t> aktif olduğunda tüm veriler gelmiş demektir.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tr-TR" dirty="0"/>
              <a:t>data listesindeki veriler aşağıdaki kodla birleştirilir ve </a:t>
            </a:r>
            <a:r>
              <a:rPr lang="tr-TR" dirty="0" err="1"/>
              <a:t>stringe</a:t>
            </a:r>
            <a:r>
              <a:rPr lang="tr-TR" dirty="0"/>
              <a:t> dönüştürülür.</a:t>
            </a:r>
          </a:p>
          <a:p>
            <a:pPr algn="just"/>
            <a:r>
              <a:rPr lang="tr-TR" dirty="0"/>
              <a:t>	</a:t>
            </a:r>
            <a:r>
              <a:rPr lang="tr-TR" dirty="0" err="1"/>
              <a:t>const</a:t>
            </a:r>
            <a:r>
              <a:rPr lang="tr-TR" dirty="0"/>
              <a:t> </a:t>
            </a:r>
            <a:r>
              <a:rPr lang="tr-TR" dirty="0" err="1"/>
              <a:t>result</a:t>
            </a:r>
            <a:r>
              <a:rPr lang="tr-TR" dirty="0"/>
              <a:t>=</a:t>
            </a:r>
            <a:r>
              <a:rPr lang="tr-TR" dirty="0" err="1"/>
              <a:t>Buffer.concat</a:t>
            </a:r>
            <a:r>
              <a:rPr lang="tr-TR" dirty="0"/>
              <a:t>(data).</a:t>
            </a:r>
            <a:r>
              <a:rPr lang="tr-TR" dirty="0" err="1"/>
              <a:t>toString</a:t>
            </a:r>
            <a:r>
              <a:rPr lang="tr-TR" dirty="0"/>
              <a:t>();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tr-TR" dirty="0"/>
              <a:t> Birleştirilen sonuç =‘e göre parçalanır ve birinci indis (baba) alınır. </a:t>
            </a:r>
          </a:p>
          <a:p>
            <a:pPr algn="just"/>
            <a:r>
              <a:rPr lang="tr-TR" dirty="0"/>
              <a:t>	</a:t>
            </a:r>
            <a:r>
              <a:rPr lang="tr-TR" dirty="0" err="1"/>
              <a:t>const</a:t>
            </a:r>
            <a:r>
              <a:rPr lang="tr-TR" dirty="0"/>
              <a:t> </a:t>
            </a:r>
            <a:r>
              <a:rPr lang="tr-TR" dirty="0" err="1"/>
              <a:t>parseData</a:t>
            </a:r>
            <a:r>
              <a:rPr lang="tr-TR" dirty="0"/>
              <a:t>=</a:t>
            </a:r>
            <a:r>
              <a:rPr lang="tr-TR" dirty="0" err="1"/>
              <a:t>result.split</a:t>
            </a:r>
            <a:r>
              <a:rPr lang="tr-TR" dirty="0"/>
              <a:t>("=")[1]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tr-TR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tr-TR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tr-T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tr-T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Slayt Numarası Yer Tutucusu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tr-TR" smtClean="0"/>
              <a:pPr rtl="0"/>
              <a:t>27</a:t>
            </a:fld>
            <a:endParaRPr lang="tr-TR" dirty="0"/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8346" y="3774715"/>
            <a:ext cx="6980525" cy="2781541"/>
          </a:xfrm>
          <a:prstGeom prst="rect">
            <a:avLst/>
          </a:prstGeom>
        </p:spPr>
      </p:pic>
      <p:pic>
        <p:nvPicPr>
          <p:cNvPr id="6" name="Resim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8586" y="2355435"/>
            <a:ext cx="1216742" cy="318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8670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aşlık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57086"/>
            <a:ext cx="10752992" cy="572907"/>
          </a:xfrm>
        </p:spPr>
        <p:txBody>
          <a:bodyPr rtlCol="0">
            <a:noAutofit/>
          </a:bodyPr>
          <a:lstStyle/>
          <a:p>
            <a:pPr algn="ctr"/>
            <a:r>
              <a:rPr lang="tr-TR" sz="2800" dirty="0" err="1"/>
              <a:t>Custom</a:t>
            </a:r>
            <a:r>
              <a:rPr lang="tr-TR" sz="2800" dirty="0"/>
              <a:t> </a:t>
            </a:r>
            <a:r>
              <a:rPr lang="tr-TR" sz="2800" dirty="0" err="1"/>
              <a:t>Module</a:t>
            </a:r>
            <a:r>
              <a:rPr lang="tr-TR" sz="2800" dirty="0">
                <a:solidFill>
                  <a:schemeClr val="accent1"/>
                </a:solidFill>
              </a:rPr>
              <a:t>&gt;1_ilk_proje-&gt;</a:t>
            </a:r>
            <a:r>
              <a:rPr lang="tr-TR" sz="2800" u="sng" dirty="0">
                <a:solidFill>
                  <a:schemeClr val="accent1"/>
                </a:solidFill>
              </a:rPr>
              <a:t>app4.js</a:t>
            </a:r>
            <a:endParaRPr lang="tr-TR" sz="2800" u="sng" dirty="0"/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2992" y="936136"/>
            <a:ext cx="10572224" cy="5253160"/>
          </a:xfrm>
        </p:spPr>
        <p:txBody>
          <a:bodyPr rtlCol="0">
            <a:normAutofit/>
          </a:bodyPr>
          <a:lstStyle/>
          <a:p>
            <a:pPr algn="ctr"/>
            <a:r>
              <a:rPr lang="tr-TR" sz="1900" b="1" u="sng" dirty="0" err="1"/>
              <a:t>Custom</a:t>
            </a:r>
            <a:r>
              <a:rPr lang="tr-TR" sz="1900" b="1" u="sng" dirty="0"/>
              <a:t> </a:t>
            </a:r>
            <a:r>
              <a:rPr lang="tr-TR" sz="1900" b="1" u="sng" dirty="0" err="1"/>
              <a:t>Module</a:t>
            </a:r>
            <a:r>
              <a:rPr lang="tr-TR" sz="1900" b="1" u="sng" dirty="0"/>
              <a:t> Oluşturma-&gt;</a:t>
            </a:r>
            <a:r>
              <a:rPr lang="tr-TR" sz="1900" b="1" u="sng" dirty="0" err="1"/>
              <a:t>Root</a:t>
            </a:r>
            <a:r>
              <a:rPr lang="tr-TR" sz="1900" b="1" u="sng" dirty="0"/>
              <a:t> </a:t>
            </a:r>
            <a:r>
              <a:rPr lang="tr-TR" sz="1900" b="1" u="sng" dirty="0" err="1"/>
              <a:t>Module</a:t>
            </a:r>
            <a:r>
              <a:rPr lang="tr-TR" sz="1900" b="1" u="sng" dirty="0"/>
              <a:t>-&gt;routes.js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tr-TR" sz="1900" dirty="0"/>
              <a:t>Proje büyüdükçe kodları tek bir sayfa içine atmak karışıklığa neden olur ve kod yönetimini zorlaştırır. Bu nedenle kod parçalarını modül haline getirerek kodu yalınlaştırmalısınız.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tr-TR" sz="1900" dirty="0" err="1"/>
              <a:t>http.createServer</a:t>
            </a:r>
            <a:r>
              <a:rPr lang="tr-TR" sz="1900" dirty="0"/>
              <a:t> içindeki (</a:t>
            </a:r>
            <a:r>
              <a:rPr lang="tr-TR" sz="1900" dirty="0" err="1"/>
              <a:t>req,res</a:t>
            </a:r>
            <a:r>
              <a:rPr lang="tr-TR" sz="1900" dirty="0"/>
              <a:t>)=&gt;{….} </a:t>
            </a:r>
            <a:r>
              <a:rPr lang="tr-TR" sz="1900" dirty="0" err="1"/>
              <a:t>arrow</a:t>
            </a:r>
            <a:r>
              <a:rPr lang="tr-TR" sz="1900" dirty="0"/>
              <a:t> fonksiyonu route.js isimli bir dosya oluşturun ve içine taşıyın. </a:t>
            </a:r>
            <a:r>
              <a:rPr lang="tr-TR" sz="1900" dirty="0" err="1"/>
              <a:t>const</a:t>
            </a:r>
            <a:r>
              <a:rPr lang="tr-TR" sz="1900" dirty="0"/>
              <a:t> </a:t>
            </a:r>
            <a:r>
              <a:rPr lang="tr-TR" sz="1900" dirty="0" err="1"/>
              <a:t>fs</a:t>
            </a:r>
            <a:r>
              <a:rPr lang="tr-TR" sz="1900" dirty="0"/>
              <a:t>=</a:t>
            </a:r>
            <a:r>
              <a:rPr lang="tr-TR" sz="1900" dirty="0" err="1"/>
              <a:t>require</a:t>
            </a:r>
            <a:r>
              <a:rPr lang="tr-TR" sz="1900" dirty="0"/>
              <a:t>("</a:t>
            </a:r>
            <a:r>
              <a:rPr lang="tr-TR" sz="1900" dirty="0" err="1"/>
              <a:t>fs</a:t>
            </a:r>
            <a:r>
              <a:rPr lang="tr-TR" sz="1900" dirty="0"/>
              <a:t>"); satırını da taşıyın.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tr-TR" sz="1900" dirty="0"/>
              <a:t>route.js içindeki herhangi bir fonksiyon, nesne vb. dışarı açmak için «</a:t>
            </a:r>
            <a:r>
              <a:rPr lang="tr-TR" sz="1900" dirty="0" err="1"/>
              <a:t>module.exports</a:t>
            </a:r>
            <a:r>
              <a:rPr lang="tr-TR" sz="1900" dirty="0"/>
              <a:t>=</a:t>
            </a:r>
            <a:r>
              <a:rPr lang="tr-TR" sz="1900" dirty="0" err="1"/>
              <a:t>routeHandler</a:t>
            </a:r>
            <a:r>
              <a:rPr lang="tr-TR" sz="1900" dirty="0"/>
              <a:t>;» kod satırı kullanılır.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tr-T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tr-T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Slayt Numarası Yer Tutucusu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tr-TR" smtClean="0"/>
              <a:pPr rtl="0"/>
              <a:t>28</a:t>
            </a:fld>
            <a:endParaRPr lang="tr-TR" dirty="0"/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4523" y="3663934"/>
            <a:ext cx="7782637" cy="2939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6246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aşlık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57086"/>
            <a:ext cx="10752992" cy="572907"/>
          </a:xfrm>
        </p:spPr>
        <p:txBody>
          <a:bodyPr rtlCol="0">
            <a:noAutofit/>
          </a:bodyPr>
          <a:lstStyle/>
          <a:p>
            <a:pPr algn="ctr" rtl="0"/>
            <a:r>
              <a:rPr lang="tr-TR" sz="2800" dirty="0" err="1"/>
              <a:t>Custom</a:t>
            </a:r>
            <a:r>
              <a:rPr lang="tr-TR" sz="2800" dirty="0"/>
              <a:t> </a:t>
            </a:r>
            <a:r>
              <a:rPr lang="tr-TR" sz="2800" dirty="0" err="1"/>
              <a:t>Module</a:t>
            </a:r>
            <a:r>
              <a:rPr lang="tr-TR" sz="2800" dirty="0">
                <a:solidFill>
                  <a:schemeClr val="accent1"/>
                </a:solidFill>
              </a:rPr>
              <a:t>&gt;1_ilk_proje-&gt;</a:t>
            </a:r>
            <a:r>
              <a:rPr lang="tr-TR" sz="2800" u="sng" dirty="0">
                <a:solidFill>
                  <a:schemeClr val="accent1"/>
                </a:solidFill>
              </a:rPr>
              <a:t>app4.js</a:t>
            </a:r>
            <a:endParaRPr lang="tr-TR" sz="2800" u="sng" dirty="0"/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2992" y="936136"/>
            <a:ext cx="10572224" cy="5253160"/>
          </a:xfrm>
        </p:spPr>
        <p:txBody>
          <a:bodyPr rtlCol="0">
            <a:normAutofit/>
          </a:bodyPr>
          <a:lstStyle/>
          <a:p>
            <a:pPr algn="ctr"/>
            <a:r>
              <a:rPr lang="tr-TR" sz="1900" b="1" u="sng" dirty="0" err="1"/>
              <a:t>Custom</a:t>
            </a:r>
            <a:r>
              <a:rPr lang="tr-TR" sz="1900" b="1" u="sng" dirty="0"/>
              <a:t> </a:t>
            </a:r>
            <a:r>
              <a:rPr lang="tr-TR" sz="1900" b="1" u="sng" dirty="0" err="1"/>
              <a:t>Module</a:t>
            </a:r>
            <a:r>
              <a:rPr lang="tr-TR" sz="1900" b="1" u="sng" dirty="0"/>
              <a:t> Oluşturma-&gt;</a:t>
            </a:r>
            <a:r>
              <a:rPr lang="tr-TR" sz="1900" b="1" u="sng" dirty="0" err="1"/>
              <a:t>Root</a:t>
            </a:r>
            <a:r>
              <a:rPr lang="tr-TR" sz="1900" b="1" u="sng" dirty="0"/>
              <a:t> </a:t>
            </a:r>
            <a:r>
              <a:rPr lang="tr-TR" sz="1900" b="1" u="sng" dirty="0" err="1"/>
              <a:t>Module</a:t>
            </a:r>
            <a:r>
              <a:rPr lang="tr-TR" sz="1900" b="1" u="sng" dirty="0"/>
              <a:t>-&gt;routes.js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tr-TR" sz="1900" dirty="0"/>
              <a:t>Dışarı açılan </a:t>
            </a:r>
            <a:r>
              <a:rPr lang="tr-TR" sz="1900" dirty="0" err="1"/>
              <a:t>arrow</a:t>
            </a:r>
            <a:r>
              <a:rPr lang="tr-TR" sz="1900" dirty="0"/>
              <a:t> fonksiyon (</a:t>
            </a:r>
            <a:r>
              <a:rPr lang="tr-TR" sz="1900" dirty="0" err="1"/>
              <a:t>routeHandler</a:t>
            </a:r>
            <a:r>
              <a:rPr lang="tr-TR" sz="1900" dirty="0"/>
              <a:t>) app4.js dosyası içinde aşağıdaki şekilde </a:t>
            </a:r>
            <a:r>
              <a:rPr lang="tr-TR" sz="1900" dirty="0" err="1"/>
              <a:t>import</a:t>
            </a:r>
            <a:r>
              <a:rPr lang="tr-TR" sz="1900" dirty="0"/>
              <a:t> edilerek kullanılabilir. </a:t>
            </a:r>
            <a:r>
              <a:rPr lang="tr-TR" sz="1900" dirty="0" err="1"/>
              <a:t>Custom</a:t>
            </a:r>
            <a:r>
              <a:rPr lang="tr-TR" sz="1900" dirty="0"/>
              <a:t> modüller </a:t>
            </a:r>
            <a:r>
              <a:rPr lang="tr-TR" sz="1900" dirty="0" err="1"/>
              <a:t>import</a:t>
            </a:r>
            <a:r>
              <a:rPr lang="tr-TR" sz="1900" dirty="0"/>
              <a:t> edilirken </a:t>
            </a:r>
            <a:r>
              <a:rPr lang="tr-TR" sz="1900" dirty="0" err="1"/>
              <a:t>path</a:t>
            </a:r>
            <a:r>
              <a:rPr lang="tr-TR" sz="1900" dirty="0"/>
              <a:t> verilmelidir. ./ dosya ile yanı klasörü, ../ dosyanın bir üst klasörünü ifade eder.</a:t>
            </a:r>
          </a:p>
          <a:p>
            <a:pPr marL="342900" indent="-342900" algn="just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tr-TR" sz="1900" dirty="0"/>
          </a:p>
          <a:p>
            <a:pPr marL="457200" lvl="3" indent="0">
              <a:buNone/>
            </a:pPr>
            <a:r>
              <a:rPr lang="tr-TR" sz="1900" dirty="0"/>
              <a:t>app4.js dosyası içinde </a:t>
            </a:r>
            <a:r>
              <a:rPr lang="fr-FR" sz="1900" dirty="0" err="1"/>
              <a:t>const</a:t>
            </a:r>
            <a:r>
              <a:rPr lang="fr-FR" sz="1900" dirty="0"/>
              <a:t> router=</a:t>
            </a:r>
            <a:r>
              <a:rPr lang="fr-FR" sz="1900" dirty="0" err="1"/>
              <a:t>require</a:t>
            </a:r>
            <a:r>
              <a:rPr lang="fr-FR" sz="1900" dirty="0"/>
              <a:t>("./routes"); </a:t>
            </a:r>
            <a:endParaRPr lang="tr-TR" sz="1900" dirty="0"/>
          </a:p>
          <a:p>
            <a:pPr marL="457200" lvl="3" indent="0">
              <a:buNone/>
            </a:pPr>
            <a:br>
              <a:rPr lang="fr-FR" sz="1900" dirty="0"/>
            </a:br>
            <a:r>
              <a:rPr lang="fr-FR" sz="1900" dirty="0" err="1"/>
              <a:t>const</a:t>
            </a:r>
            <a:r>
              <a:rPr lang="fr-FR" sz="1900" dirty="0"/>
              <a:t> </a:t>
            </a:r>
            <a:r>
              <a:rPr lang="fr-FR" sz="1900" dirty="0" err="1"/>
              <a:t>httpserver</a:t>
            </a:r>
            <a:r>
              <a:rPr lang="fr-FR" sz="1900" dirty="0"/>
              <a:t>=</a:t>
            </a:r>
            <a:r>
              <a:rPr lang="fr-FR" sz="1900" dirty="0" err="1"/>
              <a:t>http.createServer</a:t>
            </a:r>
            <a:r>
              <a:rPr lang="fr-FR" sz="1900" dirty="0"/>
              <a:t>(router);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tr-TR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tr-TR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tr-TR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tr-T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tr-T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Slayt Numarası Yer Tutucusu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tr-TR" smtClean="0"/>
              <a:pPr rtl="0"/>
              <a:t>29</a:t>
            </a:fld>
            <a:endParaRPr lang="tr-TR" dirty="0"/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014" y="3680533"/>
            <a:ext cx="11223840" cy="3040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1768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aşlık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497858" y="301048"/>
            <a:ext cx="10696721" cy="572907"/>
          </a:xfrm>
        </p:spPr>
        <p:txBody>
          <a:bodyPr rtlCol="0">
            <a:noAutofit/>
          </a:bodyPr>
          <a:lstStyle/>
          <a:p>
            <a:pPr algn="ctr" rtl="0"/>
            <a:r>
              <a:rPr lang="tr-TR" sz="2800" dirty="0"/>
              <a:t>Node.js Nedir?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2992" y="1103190"/>
            <a:ext cx="7719544" cy="5253160"/>
          </a:xfrm>
        </p:spPr>
        <p:txBody>
          <a:bodyPr rtlCol="0">
            <a:normAutofit/>
          </a:bodyPr>
          <a:lstStyle/>
          <a:p>
            <a:pPr marL="342900" indent="-342900" algn="just" rtl="0">
              <a:buFont typeface="Arial" panose="020B0604020202020204" pitchFamily="34" charset="0"/>
              <a:buChar char="•"/>
            </a:pPr>
            <a:endParaRPr lang="tr-T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Slayt Numarası Yer Tutucusu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tr-TR" smtClean="0"/>
              <a:pPr rtl="0"/>
              <a:t>3</a:t>
            </a:fld>
            <a:endParaRPr lang="tr-TR"/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825" y="1191113"/>
            <a:ext cx="8766195" cy="4690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5200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aşlık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57086"/>
            <a:ext cx="11438792" cy="572907"/>
          </a:xfrm>
        </p:spPr>
        <p:txBody>
          <a:bodyPr rtlCol="0">
            <a:noAutofit/>
          </a:bodyPr>
          <a:lstStyle/>
          <a:p>
            <a:pPr algn="ctr"/>
            <a:r>
              <a:rPr lang="tr-TR" sz="2400" dirty="0"/>
              <a:t>Express Framework</a:t>
            </a:r>
            <a:r>
              <a:rPr lang="tr-TR" sz="2400" dirty="0">
                <a:solidFill>
                  <a:schemeClr val="accent1"/>
                </a:solidFill>
              </a:rPr>
              <a:t>-&gt;2_app_2_Express_Framework-&gt;</a:t>
            </a:r>
            <a:r>
              <a:rPr lang="tr-TR" sz="2400" u="sng" dirty="0">
                <a:solidFill>
                  <a:schemeClr val="accent1"/>
                </a:solidFill>
              </a:rPr>
              <a:t>app1.js</a:t>
            </a:r>
            <a:endParaRPr lang="tr-TR" sz="2400" u="sng" dirty="0"/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2992" y="936136"/>
            <a:ext cx="10572224" cy="5253160"/>
          </a:xfrm>
        </p:spPr>
        <p:txBody>
          <a:bodyPr rtlCol="0"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sz="1900" dirty="0"/>
              <a:t>Buraya kadar </a:t>
            </a:r>
            <a:r>
              <a:rPr lang="tr-TR" sz="1900" dirty="0" err="1"/>
              <a:t>node.js’in</a:t>
            </a:r>
            <a:r>
              <a:rPr lang="tr-TR" sz="1900" dirty="0"/>
              <a:t> temellerini anlattık.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tr-TR" sz="19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sz="1900" dirty="0"/>
              <a:t>Bundan sonraki aşamada işi kolaylaştıran ve basitleştiren «Express.js» </a:t>
            </a:r>
            <a:r>
              <a:rPr lang="tr-TR" sz="1900" dirty="0" err="1"/>
              <a:t>framework’ünü</a:t>
            </a:r>
            <a:r>
              <a:rPr lang="tr-TR" sz="1900" dirty="0"/>
              <a:t> kullanacağız.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tr-TR" sz="19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sz="1900" dirty="0"/>
              <a:t>Projenizde hangi kütüphanelerin kurulu olduğunu ve projenizin bağımlı olduğu modülleri takip etmek için </a:t>
            </a:r>
            <a:r>
              <a:rPr lang="tr-TR" sz="1900" u="sng" dirty="0" err="1">
                <a:solidFill>
                  <a:srgbClr val="7030A0"/>
                </a:solidFill>
              </a:rPr>
              <a:t>package.json</a:t>
            </a:r>
            <a:r>
              <a:rPr lang="tr-TR" sz="1900" dirty="0"/>
              <a:t> dosyasına ihtiyaç vardır. Bu dosyası projeye başlamadan önce aşağıdaki gibi oluşturabilirsiniz. </a:t>
            </a:r>
          </a:p>
          <a:p>
            <a:r>
              <a:rPr lang="tr-TR" sz="1900" b="1" dirty="0">
                <a:solidFill>
                  <a:srgbClr val="7030A0"/>
                </a:solidFill>
              </a:rPr>
              <a:t>	</a:t>
            </a:r>
            <a:r>
              <a:rPr lang="tr-TR" sz="1900" b="1" dirty="0" err="1">
                <a:solidFill>
                  <a:srgbClr val="7030A0"/>
                </a:solidFill>
              </a:rPr>
              <a:t>npm</a:t>
            </a:r>
            <a:r>
              <a:rPr lang="tr-TR" sz="1900" b="1" dirty="0">
                <a:solidFill>
                  <a:srgbClr val="7030A0"/>
                </a:solidFill>
              </a:rPr>
              <a:t> </a:t>
            </a:r>
            <a:r>
              <a:rPr lang="tr-TR" sz="1900" b="1" dirty="0" err="1">
                <a:solidFill>
                  <a:srgbClr val="7030A0"/>
                </a:solidFill>
              </a:rPr>
              <a:t>init</a:t>
            </a:r>
            <a:r>
              <a:rPr lang="tr-TR" sz="1900" b="1" dirty="0">
                <a:solidFill>
                  <a:srgbClr val="7030A0"/>
                </a:solidFill>
              </a:rPr>
              <a:t> --</a:t>
            </a:r>
            <a:r>
              <a:rPr lang="tr-TR" sz="1900" b="1" dirty="0" err="1">
                <a:solidFill>
                  <a:srgbClr val="7030A0"/>
                </a:solidFill>
              </a:rPr>
              <a:t>yes</a:t>
            </a:r>
            <a:endParaRPr lang="tr-TR" sz="19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tr-TR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tr-TR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tr-T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tr-T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Slayt Numarası Yer Tutucusu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tr-TR" smtClean="0"/>
              <a:pPr rtl="0"/>
              <a:t>30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5156631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aşlık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57086"/>
            <a:ext cx="11438792" cy="572907"/>
          </a:xfrm>
        </p:spPr>
        <p:txBody>
          <a:bodyPr rtlCol="0">
            <a:noAutofit/>
          </a:bodyPr>
          <a:lstStyle/>
          <a:p>
            <a:pPr algn="ctr"/>
            <a:r>
              <a:rPr lang="tr-TR" sz="2400" dirty="0"/>
              <a:t>Express Framework</a:t>
            </a:r>
            <a:r>
              <a:rPr lang="tr-TR" sz="2400" dirty="0">
                <a:solidFill>
                  <a:schemeClr val="accent1"/>
                </a:solidFill>
              </a:rPr>
              <a:t>-&gt;2_app_2_Express_Framework-&gt;</a:t>
            </a:r>
            <a:r>
              <a:rPr lang="tr-TR" sz="2400" u="sng" dirty="0">
                <a:solidFill>
                  <a:schemeClr val="accent1"/>
                </a:solidFill>
              </a:rPr>
              <a:t>index.js</a:t>
            </a:r>
            <a:endParaRPr lang="tr-TR" sz="2400" u="sng" dirty="0"/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2992" y="936136"/>
            <a:ext cx="10572224" cy="5253160"/>
          </a:xfrm>
        </p:spPr>
        <p:txBody>
          <a:bodyPr rtlCol="0"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sz="1900" dirty="0"/>
              <a:t>Listeye </a:t>
            </a:r>
            <a:r>
              <a:rPr lang="tr-TR" sz="1900" dirty="0" err="1"/>
              <a:t>package.json</a:t>
            </a:r>
            <a:r>
              <a:rPr lang="tr-TR" sz="1900" dirty="0"/>
              <a:t> ve yüklü modüllerin gösterildiği </a:t>
            </a:r>
            <a:r>
              <a:rPr lang="tr-TR" sz="1900" u="sng" dirty="0" err="1">
                <a:solidFill>
                  <a:srgbClr val="7030A0"/>
                </a:solidFill>
              </a:rPr>
              <a:t>node_modules</a:t>
            </a:r>
            <a:r>
              <a:rPr lang="tr-TR" sz="1900" dirty="0"/>
              <a:t> eklendiğini görebilirsiniz. </a:t>
            </a:r>
            <a:r>
              <a:rPr lang="tr-TR" sz="1900" b="1" dirty="0">
                <a:solidFill>
                  <a:srgbClr val="7030A0"/>
                </a:solidFill>
              </a:rPr>
              <a:t>	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dirty="0"/>
              <a:t>Ancak bu klasörü bir yere taşırken ya da başkasıyla paylaşırken silebilirsiniz. Çünkü projeyi taşırken ya da </a:t>
            </a:r>
            <a:r>
              <a:rPr lang="tr-TR" dirty="0" err="1"/>
              <a:t>git.hub’da</a:t>
            </a:r>
            <a:r>
              <a:rPr lang="tr-TR" dirty="0"/>
              <a:t> yayınlarken yer kaplar.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dirty="0" err="1"/>
              <a:t>package.json</a:t>
            </a:r>
            <a:r>
              <a:rPr lang="tr-TR" dirty="0"/>
              <a:t> dosyasına </a:t>
            </a:r>
            <a:r>
              <a:rPr lang="tr-TR" dirty="0" err="1"/>
              <a:t>Dependencies</a:t>
            </a:r>
            <a:r>
              <a:rPr lang="tr-TR" dirty="0"/>
              <a:t> olarak tüm modül listesi zaten otomatik eklenir.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dirty="0"/>
              <a:t>Siz projeyi başka yere götürdüğünüzde </a:t>
            </a:r>
            <a:r>
              <a:rPr lang="tr-TR" b="1" u="sng" dirty="0" err="1">
                <a:solidFill>
                  <a:srgbClr val="7030A0"/>
                </a:solidFill>
              </a:rPr>
              <a:t>npm</a:t>
            </a:r>
            <a:r>
              <a:rPr lang="tr-TR" b="1" u="sng" dirty="0">
                <a:solidFill>
                  <a:srgbClr val="7030A0"/>
                </a:solidFill>
              </a:rPr>
              <a:t> </a:t>
            </a:r>
            <a:r>
              <a:rPr lang="tr-TR" b="1" u="sng" dirty="0" err="1">
                <a:solidFill>
                  <a:srgbClr val="7030A0"/>
                </a:solidFill>
              </a:rPr>
              <a:t>install</a:t>
            </a:r>
            <a:r>
              <a:rPr lang="tr-TR" b="1" u="sng" dirty="0">
                <a:solidFill>
                  <a:srgbClr val="7030A0"/>
                </a:solidFill>
              </a:rPr>
              <a:t> </a:t>
            </a:r>
            <a:r>
              <a:rPr lang="tr-TR" dirty="0"/>
              <a:t>komutunu vererek </a:t>
            </a:r>
            <a:r>
              <a:rPr lang="tr-TR" dirty="0" err="1"/>
              <a:t>package.json</a:t>
            </a:r>
            <a:r>
              <a:rPr lang="tr-TR" dirty="0"/>
              <a:t> dosyasındaki tüm modüllerin kurularak </a:t>
            </a:r>
            <a:r>
              <a:rPr lang="tr-TR" dirty="0" err="1"/>
              <a:t>node_modules</a:t>
            </a:r>
            <a:r>
              <a:rPr lang="tr-TR" dirty="0"/>
              <a:t> klasörünün oluşturulmasını sağlayabilirsiniz.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tr-TR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tr-TR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tr-T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tr-T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Slayt Numarası Yer Tutucusu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tr-TR" smtClean="0"/>
              <a:pPr rtl="0"/>
              <a:t>31</a:t>
            </a:fld>
            <a:endParaRPr lang="tr-TR" dirty="0"/>
          </a:p>
        </p:txBody>
      </p:sp>
      <p:pic>
        <p:nvPicPr>
          <p:cNvPr id="7" name="Resim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3296" y="4266369"/>
            <a:ext cx="4752421" cy="1720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0750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aşlık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57086"/>
            <a:ext cx="11438792" cy="572907"/>
          </a:xfrm>
        </p:spPr>
        <p:txBody>
          <a:bodyPr rtlCol="0">
            <a:noAutofit/>
          </a:bodyPr>
          <a:lstStyle/>
          <a:p>
            <a:pPr algn="ctr"/>
            <a:r>
              <a:rPr lang="tr-TR" sz="2400" dirty="0"/>
              <a:t>Express Framework</a:t>
            </a:r>
            <a:r>
              <a:rPr lang="tr-TR" sz="2400" dirty="0">
                <a:solidFill>
                  <a:schemeClr val="accent1"/>
                </a:solidFill>
              </a:rPr>
              <a:t>-&gt;2_app_2_Express_Framework-&gt;index.</a:t>
            </a:r>
            <a:r>
              <a:rPr lang="tr-TR" sz="2400" u="sng" dirty="0">
                <a:solidFill>
                  <a:schemeClr val="accent1"/>
                </a:solidFill>
              </a:rPr>
              <a:t>js</a:t>
            </a:r>
            <a:endParaRPr lang="tr-TR" sz="2400" u="sng" dirty="0"/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2992" y="936136"/>
            <a:ext cx="10572224" cy="5253160"/>
          </a:xfrm>
        </p:spPr>
        <p:txBody>
          <a:bodyPr rtlCol="0"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sz="1900" dirty="0"/>
              <a:t>Express </a:t>
            </a:r>
            <a:r>
              <a:rPr lang="tr-TR" sz="1900" dirty="0" err="1"/>
              <a:t>framework</a:t>
            </a:r>
            <a:r>
              <a:rPr lang="tr-TR" sz="1900" dirty="0"/>
              <a:t> aşağıdaki gibi kurulabilir.</a:t>
            </a:r>
          </a:p>
          <a:p>
            <a:r>
              <a:rPr lang="tr-TR" sz="1900" dirty="0"/>
              <a:t>	</a:t>
            </a:r>
            <a:r>
              <a:rPr lang="tr-TR" sz="1900" dirty="0" err="1">
                <a:solidFill>
                  <a:srgbClr val="7030A0"/>
                </a:solidFill>
              </a:rPr>
              <a:t>npm</a:t>
            </a:r>
            <a:r>
              <a:rPr lang="tr-TR" sz="1900" dirty="0">
                <a:solidFill>
                  <a:srgbClr val="7030A0"/>
                </a:solidFill>
              </a:rPr>
              <a:t> i Express</a:t>
            </a:r>
          </a:p>
          <a:p>
            <a:endParaRPr lang="tr-TR" sz="1900" dirty="0">
              <a:solidFill>
                <a:srgbClr val="7030A0"/>
              </a:solidFill>
            </a:endParaRPr>
          </a:p>
          <a:p>
            <a:endParaRPr lang="tr-TR" sz="1900" dirty="0">
              <a:solidFill>
                <a:srgbClr val="7030A0"/>
              </a:solidFill>
            </a:endParaRPr>
          </a:p>
          <a:p>
            <a:endParaRPr lang="tr-TR" sz="1900" dirty="0">
              <a:solidFill>
                <a:srgbClr val="7030A0"/>
              </a:solidFill>
            </a:endParaRPr>
          </a:p>
          <a:p>
            <a:endParaRPr lang="tr-TR" sz="1900" dirty="0">
              <a:solidFill>
                <a:srgbClr val="7030A0"/>
              </a:solidFill>
            </a:endParaRPr>
          </a:p>
          <a:p>
            <a:r>
              <a:rPr lang="tr-TR" sz="1900" dirty="0"/>
              <a:t>Kurulumdan sonra </a:t>
            </a:r>
            <a:r>
              <a:rPr lang="tr-TR" sz="1900" dirty="0" err="1"/>
              <a:t>package.json</a:t>
            </a:r>
            <a:r>
              <a:rPr lang="tr-TR" sz="1900" dirty="0"/>
              <a:t> dosyasına</a:t>
            </a:r>
          </a:p>
          <a:p>
            <a:r>
              <a:rPr lang="tr-TR" sz="1900" dirty="0" err="1"/>
              <a:t>Dependencies</a:t>
            </a:r>
            <a:r>
              <a:rPr lang="tr-TR" sz="1900" dirty="0"/>
              <a:t> olarak Express modülünün </a:t>
            </a:r>
          </a:p>
          <a:p>
            <a:r>
              <a:rPr lang="tr-TR" sz="1900" dirty="0"/>
              <a:t>eklendiği görülebilir.</a:t>
            </a:r>
            <a:endParaRPr lang="tr-TR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tr-TR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tr-TR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tr-T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tr-T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Slayt Numarası Yer Tutucusu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tr-TR" smtClean="0"/>
              <a:pPr rtl="0"/>
              <a:t>32</a:t>
            </a:fld>
            <a:endParaRPr lang="tr-TR" dirty="0"/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148" y="1822959"/>
            <a:ext cx="10373912" cy="1484778"/>
          </a:xfrm>
          <a:prstGeom prst="rect">
            <a:avLst/>
          </a:prstGeom>
        </p:spPr>
      </p:pic>
      <p:pic>
        <p:nvPicPr>
          <p:cNvPr id="2" name="Resim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1372" y="3562716"/>
            <a:ext cx="5243014" cy="3101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8215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aşlık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57086"/>
            <a:ext cx="11438792" cy="572907"/>
          </a:xfrm>
        </p:spPr>
        <p:txBody>
          <a:bodyPr rtlCol="0">
            <a:noAutofit/>
          </a:bodyPr>
          <a:lstStyle/>
          <a:p>
            <a:pPr algn="ctr"/>
            <a:r>
              <a:rPr lang="tr-TR" sz="2400" dirty="0"/>
              <a:t>Express Framework</a:t>
            </a:r>
            <a:r>
              <a:rPr lang="tr-TR" sz="2400" dirty="0">
                <a:solidFill>
                  <a:schemeClr val="accent1"/>
                </a:solidFill>
              </a:rPr>
              <a:t>-&gt;2_app_2_Express_Framework-&gt;</a:t>
            </a:r>
            <a:r>
              <a:rPr lang="tr-TR" sz="2400" u="sng" dirty="0">
                <a:solidFill>
                  <a:schemeClr val="accent1"/>
                </a:solidFill>
              </a:rPr>
              <a:t>index.js</a:t>
            </a:r>
            <a:endParaRPr lang="tr-TR" sz="2400" u="sng" dirty="0"/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2992" y="936136"/>
            <a:ext cx="10572224" cy="5253160"/>
          </a:xfrm>
        </p:spPr>
        <p:txBody>
          <a:bodyPr rtlCol="0"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Express.js, ayrıca MEAN yazılım demeti bileşenlerinden biridir.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MEAN (</a:t>
            </a:r>
            <a:r>
              <a:rPr lang="tr-TR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MongoDB</a:t>
            </a:r>
            <a:r>
              <a:rPr lang="tr-TR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Express.js, Angular.js ve Node.js), web uygulamaları ve dinamik web siteleri geliştirmek için kullanılan, ücretsiz ve açık kaynak kodlu yazılım demetidir.</a:t>
            </a:r>
          </a:p>
          <a:p>
            <a:pPr algn="ctr"/>
            <a:r>
              <a:rPr lang="tr-TR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Express.js Modülünün Sağladığı Avantajlar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Kolay ve hızlı bir şekilde Web uygulamaları geliştirme imkanı sağlar,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Pug2, EJS3, </a:t>
            </a:r>
            <a:r>
              <a:rPr lang="tr-T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Handlebars</a:t>
            </a: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gibi şablon motorları (</a:t>
            </a:r>
            <a:r>
              <a:rPr lang="tr-T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template</a:t>
            </a: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engine) uygulama geliştirme süreçlerinde kullanılabilir,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Orta katman (</a:t>
            </a:r>
            <a:r>
              <a:rPr lang="tr-T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Middleware</a:t>
            </a: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modülleri ile kapsamlı uygulamalar geliştirilebilir,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Route</a:t>
            </a: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(Yönlendirme) yöntemiyle web istekleri yönetilebilir,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MySQL</a:t>
            </a: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tr-T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MongoDB</a:t>
            </a: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SQL SERVER gibi </a:t>
            </a:r>
            <a:r>
              <a:rPr lang="tr-T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veritabanı</a:t>
            </a: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uygulamaları uygulamalarda kullanılabilir.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Farklı uygulamalar için REST API oluşturmak mümkündür,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Statik dosyaların yönetimini kolaydır,</a:t>
            </a:r>
          </a:p>
        </p:txBody>
      </p:sp>
      <p:sp>
        <p:nvSpPr>
          <p:cNvPr id="11" name="Slayt Numarası Yer Tutucusu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tr-TR" smtClean="0"/>
              <a:pPr rtl="0"/>
              <a:t>33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7368967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aşlık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57086"/>
            <a:ext cx="11438792" cy="572907"/>
          </a:xfrm>
        </p:spPr>
        <p:txBody>
          <a:bodyPr rtlCol="0">
            <a:noAutofit/>
          </a:bodyPr>
          <a:lstStyle/>
          <a:p>
            <a:pPr algn="ctr"/>
            <a:r>
              <a:rPr lang="tr-TR" sz="2400" dirty="0"/>
              <a:t>Express Framework</a:t>
            </a:r>
            <a:r>
              <a:rPr lang="tr-TR" sz="2400" dirty="0">
                <a:solidFill>
                  <a:schemeClr val="accent1"/>
                </a:solidFill>
              </a:rPr>
              <a:t>-&gt;2_app_2_Express_Framework-&gt;</a:t>
            </a:r>
            <a:r>
              <a:rPr lang="tr-TR" sz="2400" u="sng" dirty="0">
                <a:solidFill>
                  <a:schemeClr val="accent1"/>
                </a:solidFill>
              </a:rPr>
              <a:t>index.js</a:t>
            </a:r>
            <a:endParaRPr lang="tr-TR" sz="2400" u="sng" dirty="0"/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2992" y="936136"/>
            <a:ext cx="10572224" cy="5253160"/>
          </a:xfrm>
        </p:spPr>
        <p:txBody>
          <a:bodyPr rtlCol="0"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Aşağıdaki komut satırları ile Express </a:t>
            </a:r>
            <a:r>
              <a:rPr lang="tr-T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import</a:t>
            </a: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edilip </a:t>
            </a:r>
            <a:r>
              <a:rPr lang="tr-T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app</a:t>
            </a: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isimli </a:t>
            </a:r>
            <a:r>
              <a:rPr lang="tr-T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express</a:t>
            </a: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function</a:t>
            </a: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oluşturulabilir. </a:t>
            </a:r>
          </a:p>
          <a:p>
            <a:pPr marL="457200" lvl="3" indent="0">
              <a:buNone/>
            </a:pP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const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express=require("express");</a:t>
            </a:r>
          </a:p>
          <a:p>
            <a:pPr marL="457200" lvl="3" indent="0">
              <a:buNone/>
            </a:pP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const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app=express();</a:t>
            </a:r>
            <a:endParaRPr lang="tr-T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3" indent="0">
              <a:buNone/>
            </a:pPr>
            <a:endParaRPr lang="tr-T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3" indent="-342900"/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Gelen </a:t>
            </a:r>
            <a:r>
              <a:rPr lang="tr-TR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request’leri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karşılayıp geriye </a:t>
            </a:r>
            <a:r>
              <a:rPr lang="tr-TR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response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göndermek için </a:t>
            </a:r>
            <a:r>
              <a:rPr lang="tr-TR" sz="2000" b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app.get</a:t>
            </a:r>
            <a:r>
              <a:rPr lang="tr-TR" sz="20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tr-TR" sz="2000" b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app.post</a:t>
            </a:r>
            <a:r>
              <a:rPr lang="tr-TR" sz="20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veya </a:t>
            </a:r>
            <a:r>
              <a:rPr lang="tr-TR" sz="2000" b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app.all</a:t>
            </a:r>
            <a:r>
              <a:rPr lang="tr-TR" sz="20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metodları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kullanılabilir. </a:t>
            </a:r>
            <a:r>
              <a:rPr lang="tr-TR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app.all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tüm istekleri karşılar. </a:t>
            </a:r>
          </a:p>
          <a:p>
            <a:pPr marL="457200" lvl="3" indent="0">
              <a:buNone/>
            </a:pPr>
            <a:endParaRPr lang="tr-T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3"/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Aşağıdaki kod, ana sayfaya (locahost:3000) girildiğinde geriye </a:t>
            </a:r>
            <a:r>
              <a:rPr lang="tr-TR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res.send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ile bir </a:t>
            </a:r>
            <a:r>
              <a:rPr lang="tr-TR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string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gönderilir. Bu direkt sayfaya yazılır.</a:t>
            </a:r>
          </a:p>
          <a:p>
            <a:pPr marL="457200" lvl="3" indent="0">
              <a:buNone/>
            </a:pPr>
            <a:endParaRPr lang="tr-T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3" indent="0">
              <a:buNone/>
            </a:pPr>
            <a:endParaRPr lang="tr-T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3" indent="0"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tr-T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Slayt Numarası Yer Tutucusu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tr-TR" smtClean="0"/>
              <a:pPr rtl="0"/>
              <a:t>34</a:t>
            </a:fld>
            <a:endParaRPr lang="tr-TR" dirty="0"/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673" y="4235579"/>
            <a:ext cx="4806621" cy="1358163"/>
          </a:xfrm>
          <a:prstGeom prst="rect">
            <a:avLst/>
          </a:prstGeom>
        </p:spPr>
      </p:pic>
      <p:pic>
        <p:nvPicPr>
          <p:cNvPr id="6" name="Resim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4601" y="3955194"/>
            <a:ext cx="4111998" cy="1918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383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aşlık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57086"/>
            <a:ext cx="11438792" cy="572907"/>
          </a:xfrm>
        </p:spPr>
        <p:txBody>
          <a:bodyPr rtlCol="0">
            <a:noAutofit/>
          </a:bodyPr>
          <a:lstStyle/>
          <a:p>
            <a:pPr algn="ctr"/>
            <a:r>
              <a:rPr lang="tr-TR" sz="2400" dirty="0"/>
              <a:t>Express Framework</a:t>
            </a:r>
            <a:r>
              <a:rPr lang="tr-TR" sz="2400" dirty="0">
                <a:solidFill>
                  <a:schemeClr val="accent1"/>
                </a:solidFill>
              </a:rPr>
              <a:t>-&gt;2_app_2_Express_Framework-&gt;</a:t>
            </a:r>
            <a:r>
              <a:rPr lang="tr-TR" sz="2400" u="sng" dirty="0">
                <a:solidFill>
                  <a:schemeClr val="accent1"/>
                </a:solidFill>
              </a:rPr>
              <a:t>index.js</a:t>
            </a:r>
            <a:endParaRPr lang="tr-TR" sz="2400" u="sng" dirty="0"/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2992" y="936136"/>
            <a:ext cx="10572224" cy="5253160"/>
          </a:xfrm>
        </p:spPr>
        <p:txBody>
          <a:bodyPr rtlCol="0">
            <a:normAutofit/>
          </a:bodyPr>
          <a:lstStyle/>
          <a:p>
            <a:pPr marL="342900" lvl="3" indent="-342900"/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Bunun dışında </a:t>
            </a:r>
            <a:r>
              <a:rPr lang="tr-TR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middleware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yöntemi ile de benzer işlem yapılabilir. </a:t>
            </a:r>
          </a:p>
          <a:p>
            <a:pPr marL="342900" lvl="3" indent="-342900"/>
            <a:r>
              <a:rPr lang="tr-TR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middleware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kullanıldığında birden fazla </a:t>
            </a:r>
            <a:r>
              <a:rPr lang="tr-TR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middleware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veya </a:t>
            </a:r>
            <a:r>
              <a:rPr lang="tr-TR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get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post metodu çalıştırılabilir. Ancak </a:t>
            </a:r>
            <a:r>
              <a:rPr lang="tr-TR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res.send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metodundan sonra diğer </a:t>
            </a:r>
            <a:r>
              <a:rPr lang="tr-TR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metodlar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çağrılmaz.</a:t>
            </a:r>
          </a:p>
          <a:p>
            <a:pPr marL="342900" lvl="3" indent="-342900"/>
            <a:endParaRPr lang="tr-T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3" indent="-342900"/>
            <a:endParaRPr lang="tr-T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3" indent="-342900"/>
            <a:endParaRPr lang="tr-T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3" indent="-342900"/>
            <a:endParaRPr lang="tr-T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3" indent="-342900"/>
            <a:endParaRPr lang="tr-T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3" indent="0">
              <a:buNone/>
            </a:pP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457200" lvl="3" indent="0"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tr-T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Slayt Numarası Yer Tutucusu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tr-TR" smtClean="0"/>
              <a:pPr rtl="0"/>
              <a:t>35</a:t>
            </a:fld>
            <a:endParaRPr lang="tr-TR" dirty="0"/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158" y="2289232"/>
            <a:ext cx="3406435" cy="929721"/>
          </a:xfrm>
          <a:prstGeom prst="rect">
            <a:avLst/>
          </a:prstGeom>
        </p:spPr>
      </p:pic>
      <p:pic>
        <p:nvPicPr>
          <p:cNvPr id="6" name="Resim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3092" y="2155871"/>
            <a:ext cx="2644369" cy="119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2131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aşlık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57086"/>
            <a:ext cx="11438792" cy="572907"/>
          </a:xfrm>
        </p:spPr>
        <p:txBody>
          <a:bodyPr rtlCol="0">
            <a:noAutofit/>
          </a:bodyPr>
          <a:lstStyle/>
          <a:p>
            <a:pPr algn="ctr"/>
            <a:r>
              <a:rPr lang="tr-TR" sz="2400" dirty="0"/>
              <a:t>Express Framework</a:t>
            </a:r>
            <a:r>
              <a:rPr lang="tr-TR" sz="2400" dirty="0">
                <a:solidFill>
                  <a:schemeClr val="accent1"/>
                </a:solidFill>
              </a:rPr>
              <a:t>-&gt;2_app_2_Express_Framework-&gt;</a:t>
            </a:r>
            <a:r>
              <a:rPr lang="tr-TR" sz="2400" u="sng" dirty="0">
                <a:solidFill>
                  <a:schemeClr val="accent1"/>
                </a:solidFill>
              </a:rPr>
              <a:t> index2_middleware.js</a:t>
            </a:r>
            <a:endParaRPr lang="tr-TR" sz="2400" u="sng" dirty="0"/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2992" y="936136"/>
            <a:ext cx="10572224" cy="5253160"/>
          </a:xfrm>
        </p:spPr>
        <p:txBody>
          <a:bodyPr rtlCol="0">
            <a:normAutofit fontScale="92500" lnSpcReduction="10000"/>
          </a:bodyPr>
          <a:lstStyle/>
          <a:p>
            <a:pPr marL="0" lvl="3" indent="0" algn="ctr">
              <a:buNone/>
            </a:pPr>
            <a:r>
              <a:rPr lang="tr-TR" sz="2000" b="1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Middleware</a:t>
            </a:r>
            <a:r>
              <a:rPr lang="tr-TR" sz="20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Nedir?</a:t>
            </a:r>
          </a:p>
          <a:p>
            <a:pPr marL="342900" lvl="3" indent="-342900">
              <a:lnSpc>
                <a:spcPct val="100000"/>
              </a:lnSpc>
              <a:spcAft>
                <a:spcPts val="1800"/>
              </a:spcAft>
            </a:pP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Genel olarak; geliştirici ile sistem arasında bulunan katmandır. Sistem derken ya işletim sistemi ya da </a:t>
            </a:r>
            <a:r>
              <a:rPr lang="tr-TR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Node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altyapısı olan sistemi kasteder.</a:t>
            </a:r>
          </a:p>
          <a:p>
            <a:pPr marL="342900" lvl="3" indent="-342900">
              <a:lnSpc>
                <a:spcPct val="100000"/>
              </a:lnSpc>
              <a:spcAft>
                <a:spcPts val="1800"/>
              </a:spcAft>
            </a:pP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Daha spesifik olarak </a:t>
            </a:r>
            <a:r>
              <a:rPr lang="tr-TR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middleware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katmanı kendisini uygulama ile sistem arasında iletişim katmanı olarak atamaktadır.</a:t>
            </a:r>
          </a:p>
          <a:p>
            <a:pPr marL="342900" lvl="3" indent="-342900">
              <a:lnSpc>
                <a:spcPct val="100000"/>
              </a:lnSpc>
              <a:spcAft>
                <a:spcPts val="1800"/>
              </a:spcAft>
            </a:pPr>
            <a:r>
              <a:rPr lang="tr-TR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Middleware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katmanı olmadan uygulama geliştirirsek tüm </a:t>
            </a:r>
            <a:r>
              <a:rPr lang="tr-TR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request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işlemi tek ve uzun bir </a:t>
            </a:r>
            <a:r>
              <a:rPr lang="tr-TR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request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handler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ile yönetilecektir. </a:t>
            </a:r>
          </a:p>
          <a:p>
            <a:pPr marL="342900" lvl="3" indent="-342900">
              <a:lnSpc>
                <a:spcPct val="100000"/>
              </a:lnSpc>
              <a:spcAft>
                <a:spcPts val="1800"/>
              </a:spcAft>
            </a:pPr>
            <a:r>
              <a:rPr lang="tr-TR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Middleware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yapısı sayesinde </a:t>
            </a:r>
            <a:r>
              <a:rPr lang="tr-TR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request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handler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parçalara bölünüp, her parçada farklı bir iş yapmamızı sağlar. </a:t>
            </a:r>
          </a:p>
          <a:p>
            <a:pPr marL="342900" lvl="3" indent="-342900">
              <a:lnSpc>
                <a:spcPct val="100000"/>
              </a:lnSpc>
              <a:spcAft>
                <a:spcPts val="1800"/>
              </a:spcAft>
            </a:pPr>
            <a:r>
              <a:rPr lang="tr-TR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Middleware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kullanarak </a:t>
            </a:r>
            <a:r>
              <a:rPr lang="tr-TR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yapabileceklerimiz;authorization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tr-TR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routers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tr-TR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cookie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ve </a:t>
            </a:r>
            <a:r>
              <a:rPr lang="tr-TR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session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yönetimi. </a:t>
            </a:r>
          </a:p>
          <a:p>
            <a:pPr marL="342900" lvl="3" indent="-342900">
              <a:lnSpc>
                <a:spcPct val="100000"/>
              </a:lnSpc>
              <a:spcAft>
                <a:spcPts val="1800"/>
              </a:spcAft>
            </a:pP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Örneğin ilk </a:t>
            </a:r>
            <a:r>
              <a:rPr lang="tr-TR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middleware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yapısı log işlemi olsun ve tüm istekler </a:t>
            </a:r>
            <a:r>
              <a:rPr lang="tr-TR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console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üzerinden görüntülensin. Bir sonraki </a:t>
            </a:r>
            <a:r>
              <a:rPr lang="tr-TR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middleware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olarak </a:t>
            </a:r>
            <a:r>
              <a:rPr lang="tr-TR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authentication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olsun ve yetkisi olmayan kullanıcılar daha sonraki </a:t>
            </a:r>
            <a:r>
              <a:rPr lang="tr-TR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middleware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katmanına geçemesin.</a:t>
            </a:r>
          </a:p>
          <a:p>
            <a:pPr marL="457200" lvl="3" indent="0"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tr-T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Slayt Numarası Yer Tutucusu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tr-TR" smtClean="0"/>
              <a:pPr rtl="0"/>
              <a:t>36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6408512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aşlık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57086"/>
            <a:ext cx="11438792" cy="572907"/>
          </a:xfrm>
        </p:spPr>
        <p:txBody>
          <a:bodyPr rtlCol="0">
            <a:noAutofit/>
          </a:bodyPr>
          <a:lstStyle/>
          <a:p>
            <a:pPr algn="ctr"/>
            <a:r>
              <a:rPr lang="tr-TR" sz="2400" dirty="0"/>
              <a:t>Express Framework</a:t>
            </a:r>
            <a:r>
              <a:rPr lang="tr-TR" sz="2400" dirty="0">
                <a:solidFill>
                  <a:schemeClr val="accent1"/>
                </a:solidFill>
              </a:rPr>
              <a:t>-&gt;2_app_2_Express_Framework-&gt;</a:t>
            </a:r>
            <a:r>
              <a:rPr lang="tr-TR" sz="2400" u="sng" dirty="0">
                <a:solidFill>
                  <a:schemeClr val="accent1"/>
                </a:solidFill>
              </a:rPr>
              <a:t> index2_middleware.js</a:t>
            </a:r>
            <a:endParaRPr lang="tr-TR" sz="2400" u="sng" dirty="0"/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2992" y="936136"/>
            <a:ext cx="10572224" cy="5253160"/>
          </a:xfrm>
        </p:spPr>
        <p:txBody>
          <a:bodyPr rtlCol="0">
            <a:normAutofit/>
          </a:bodyPr>
          <a:lstStyle/>
          <a:p>
            <a:pPr marL="0" lvl="3" indent="0" algn="ctr">
              <a:buNone/>
            </a:pPr>
            <a:r>
              <a:rPr lang="tr-TR" sz="2000" b="1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Middleware</a:t>
            </a:r>
            <a:r>
              <a:rPr lang="tr-TR" sz="20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Nedir?</a:t>
            </a:r>
          </a:p>
          <a:p>
            <a:pPr marL="342900" lvl="3" indent="-342900">
              <a:lnSpc>
                <a:spcPct val="100000"/>
              </a:lnSpc>
              <a:spcAft>
                <a:spcPts val="1800"/>
              </a:spcAft>
            </a:pPr>
            <a:r>
              <a:rPr lang="tr-TR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Normal </a:t>
            </a:r>
            <a:r>
              <a:rPr lang="tr-TR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node</a:t>
            </a:r>
            <a:r>
              <a:rPr lang="tr-TR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yapısında </a:t>
            </a:r>
            <a:r>
              <a:rPr lang="tr-TR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middleware</a:t>
            </a:r>
            <a:r>
              <a:rPr lang="tr-TR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yapısı yukarıdaki resimdeki gibi işlemektedir. </a:t>
            </a:r>
          </a:p>
          <a:p>
            <a:pPr marL="342900" lvl="3" indent="-342900">
              <a:lnSpc>
                <a:spcPct val="100000"/>
              </a:lnSpc>
              <a:spcAft>
                <a:spcPts val="1800"/>
              </a:spcAft>
            </a:pPr>
            <a:r>
              <a:rPr lang="tr-TR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Client istek yapar. </a:t>
            </a:r>
            <a:r>
              <a:rPr lang="tr-TR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Node</a:t>
            </a:r>
            <a:r>
              <a:rPr lang="tr-TR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http server bu isteği yazdığımız </a:t>
            </a:r>
            <a:r>
              <a:rPr lang="tr-TR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handler</a:t>
            </a:r>
            <a:r>
              <a:rPr lang="tr-TR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function</a:t>
            </a:r>
            <a:r>
              <a:rPr lang="tr-TR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yapısına iletir. </a:t>
            </a:r>
            <a:r>
              <a:rPr lang="tr-TR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Handler</a:t>
            </a:r>
            <a:r>
              <a:rPr lang="tr-TR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içerisinde istek işlenir ve http server’a tekrar yollanır.</a:t>
            </a:r>
          </a:p>
          <a:p>
            <a:pPr marL="457200" lvl="3" indent="0"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tr-T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Slayt Numarası Yer Tutucusu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tr-TR" smtClean="0"/>
              <a:pPr rtl="0"/>
              <a:t>37</a:t>
            </a:fld>
            <a:endParaRPr lang="tr-TR" dirty="0"/>
          </a:p>
        </p:txBody>
      </p:sp>
      <p:pic>
        <p:nvPicPr>
          <p:cNvPr id="1026" name="Picture 2" descr="nodemiddleware">
            <a:extLst>
              <a:ext uri="{FF2B5EF4-FFF2-40B4-BE49-F238E27FC236}">
                <a16:creationId xmlns:a16="http://schemas.microsoft.com/office/drawing/2014/main" id="{D205B8DA-1AED-C744-31CE-E90FAB12FC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5124" y="2897669"/>
            <a:ext cx="8340537" cy="3291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209781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aşlık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57086"/>
            <a:ext cx="11438792" cy="572907"/>
          </a:xfrm>
        </p:spPr>
        <p:txBody>
          <a:bodyPr rtlCol="0">
            <a:noAutofit/>
          </a:bodyPr>
          <a:lstStyle/>
          <a:p>
            <a:pPr algn="ctr"/>
            <a:r>
              <a:rPr lang="tr-TR" sz="2400" dirty="0"/>
              <a:t>Express Framework</a:t>
            </a:r>
            <a:r>
              <a:rPr lang="tr-TR" sz="2400" dirty="0">
                <a:solidFill>
                  <a:schemeClr val="accent1"/>
                </a:solidFill>
              </a:rPr>
              <a:t>-&gt;2_app_2_Express_Framework-&gt;</a:t>
            </a:r>
            <a:r>
              <a:rPr lang="tr-TR" sz="2400" u="sng" dirty="0">
                <a:solidFill>
                  <a:schemeClr val="accent1"/>
                </a:solidFill>
              </a:rPr>
              <a:t> index2_middleware.js</a:t>
            </a:r>
            <a:endParaRPr lang="tr-TR" sz="2400" u="sng" dirty="0"/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2992" y="936136"/>
            <a:ext cx="10572224" cy="5253160"/>
          </a:xfrm>
        </p:spPr>
        <p:txBody>
          <a:bodyPr rtlCol="0">
            <a:normAutofit/>
          </a:bodyPr>
          <a:lstStyle/>
          <a:p>
            <a:pPr marL="0" lvl="3" indent="0" algn="ctr">
              <a:buNone/>
            </a:pPr>
            <a:r>
              <a:rPr lang="tr-TR" b="1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Middleware</a:t>
            </a:r>
            <a:r>
              <a:rPr lang="tr-TR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Nedir?</a:t>
            </a:r>
          </a:p>
          <a:p>
            <a:pPr marL="342900" lvl="3" indent="-3429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tr-TR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Express kullanırken </a:t>
            </a:r>
            <a:r>
              <a:rPr lang="tr-TR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middleware</a:t>
            </a:r>
            <a:r>
              <a:rPr lang="tr-TR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fonksiyonlarını kendimiz yazabiliriz veya hazırda bulunan geliştiriciler tarafından </a:t>
            </a:r>
            <a:r>
              <a:rPr lang="tr-TR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yazılımış</a:t>
            </a:r>
            <a:r>
              <a:rPr lang="tr-TR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açık kaynaklı </a:t>
            </a:r>
            <a:r>
              <a:rPr lang="tr-TR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module</a:t>
            </a:r>
            <a:r>
              <a:rPr lang="tr-TR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yapılarını kullanabiliriz. Aşağıdaki yapı </a:t>
            </a:r>
            <a:r>
              <a:rPr lang="tr-TR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express</a:t>
            </a:r>
            <a:r>
              <a:rPr lang="tr-TR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tr-TR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middleware</a:t>
            </a:r>
            <a:r>
              <a:rPr lang="tr-TR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yapısını göstermektedir.</a:t>
            </a:r>
          </a:p>
          <a:p>
            <a:pPr marL="342900" lvl="3" indent="-3429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tr-TR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Node</a:t>
            </a:r>
            <a:r>
              <a:rPr lang="tr-TR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http server üzerinden giden istekler </a:t>
            </a:r>
            <a:r>
              <a:rPr lang="tr-TR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stack</a:t>
            </a:r>
            <a:r>
              <a:rPr lang="tr-TR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yapısında toplanır. </a:t>
            </a:r>
            <a:r>
              <a:rPr lang="tr-TR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Stack</a:t>
            </a:r>
            <a:r>
              <a:rPr lang="tr-TR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yapısı içerisinde istek </a:t>
            </a:r>
            <a:r>
              <a:rPr lang="tr-TR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middleware</a:t>
            </a:r>
            <a:r>
              <a:rPr lang="tr-TR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fonksiyonlarını teker teker işleyip sonunda </a:t>
            </a:r>
            <a:r>
              <a:rPr lang="tr-TR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respond</a:t>
            </a:r>
            <a:r>
              <a:rPr lang="tr-TR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olarak http server’a kullanıcı isteğinin cevabını döndürür. </a:t>
            </a:r>
          </a:p>
          <a:p>
            <a:pPr marL="342900" lvl="3" indent="-3429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tr-TR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Stack</a:t>
            </a:r>
            <a:r>
              <a:rPr lang="tr-TR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aşamasında </a:t>
            </a:r>
            <a:r>
              <a:rPr lang="tr-TR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middleware</a:t>
            </a:r>
            <a:r>
              <a:rPr lang="tr-TR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yapıları işlenirken herhangi bir hata oluştuğu durumda işlem sırası kesilip hata </a:t>
            </a:r>
            <a:r>
              <a:rPr lang="tr-TR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middleware</a:t>
            </a:r>
            <a:r>
              <a:rPr lang="tr-TR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yapısına geçilmektedir. </a:t>
            </a:r>
          </a:p>
          <a:p>
            <a:pPr marL="342900" lvl="3" indent="-3429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tr-TR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Kısaca özetlersek </a:t>
            </a:r>
            <a:r>
              <a:rPr lang="tr-TR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express</a:t>
            </a:r>
            <a:r>
              <a:rPr lang="tr-TR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tr-TR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frameworkte</a:t>
            </a:r>
            <a:r>
              <a:rPr lang="tr-TR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gelen istek </a:t>
            </a:r>
            <a:r>
              <a:rPr lang="tr-TR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stack</a:t>
            </a:r>
            <a:r>
              <a:rPr lang="tr-TR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yapısı üzerinden yukarıdan aşağıya doğru tüm </a:t>
            </a:r>
            <a:r>
              <a:rPr lang="tr-TR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middleware</a:t>
            </a:r>
            <a:r>
              <a:rPr lang="tr-TR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işlemlerinden geçer.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tr-TR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Slayt Numarası Yer Tutucusu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tr-TR" smtClean="0"/>
              <a:pPr rtl="0"/>
              <a:t>38</a:t>
            </a:fld>
            <a:endParaRPr lang="tr-TR" dirty="0"/>
          </a:p>
        </p:txBody>
      </p:sp>
      <p:pic>
        <p:nvPicPr>
          <p:cNvPr id="2050" name="Picture 2" descr="expressmiddleware">
            <a:extLst>
              <a:ext uri="{FF2B5EF4-FFF2-40B4-BE49-F238E27FC236}">
                <a16:creationId xmlns:a16="http://schemas.microsoft.com/office/drawing/2014/main" id="{7736FBBA-DCB3-7108-9702-D1759D50B8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9066" y="4177234"/>
            <a:ext cx="7451752" cy="2544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52768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aşlık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57086"/>
            <a:ext cx="11438792" cy="572907"/>
          </a:xfrm>
        </p:spPr>
        <p:txBody>
          <a:bodyPr rtlCol="0">
            <a:noAutofit/>
          </a:bodyPr>
          <a:lstStyle/>
          <a:p>
            <a:pPr algn="ctr"/>
            <a:r>
              <a:rPr lang="tr-TR" sz="2400" dirty="0"/>
              <a:t>Express Framework</a:t>
            </a:r>
            <a:r>
              <a:rPr lang="tr-TR" sz="2400" dirty="0">
                <a:solidFill>
                  <a:schemeClr val="accent1"/>
                </a:solidFill>
              </a:rPr>
              <a:t>-&gt;2_app_2_Express_Framework-&gt;</a:t>
            </a:r>
            <a:r>
              <a:rPr lang="tr-TR" sz="2400" u="sng" dirty="0">
                <a:solidFill>
                  <a:schemeClr val="accent1"/>
                </a:solidFill>
              </a:rPr>
              <a:t> index2_middleware.js</a:t>
            </a:r>
            <a:endParaRPr lang="tr-TR" sz="2400" u="sng" dirty="0"/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2992" y="936136"/>
            <a:ext cx="10572224" cy="5253160"/>
          </a:xfrm>
        </p:spPr>
        <p:txBody>
          <a:bodyPr rtlCol="0">
            <a:normAutofit/>
          </a:bodyPr>
          <a:lstStyle/>
          <a:p>
            <a:pPr marL="0" lvl="3" indent="0" algn="ctr">
              <a:buNone/>
            </a:pPr>
            <a:r>
              <a:rPr lang="tr-TR" b="1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Middleware</a:t>
            </a:r>
            <a:r>
              <a:rPr lang="tr-TR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Nedir?</a:t>
            </a:r>
          </a:p>
          <a:p>
            <a:pPr marL="342900" lvl="3" indent="-3429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tr-TR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Middleware</a:t>
            </a:r>
            <a:r>
              <a:rPr lang="tr-TR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fonksiyonları 3 parametre almaktadır. </a:t>
            </a:r>
            <a:r>
              <a:rPr lang="tr-TR" sz="1800" b="1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r</a:t>
            </a:r>
            <a:r>
              <a:rPr lang="tr-TR" sz="1800" b="1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equest</a:t>
            </a:r>
            <a:r>
              <a:rPr lang="tr-TR" sz="18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ve </a:t>
            </a:r>
            <a:r>
              <a:rPr lang="tr-TR" sz="1800" b="1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response</a:t>
            </a:r>
            <a:r>
              <a:rPr lang="tr-TR" sz="18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tr-TR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sürekli bulunmalıdır. Bunlar: </a:t>
            </a:r>
            <a:r>
              <a:rPr lang="tr-TR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function</a:t>
            </a:r>
            <a:r>
              <a:rPr lang="tr-TR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tr-TR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logger</a:t>
            </a:r>
            <a:r>
              <a:rPr lang="tr-TR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(</a:t>
            </a:r>
            <a:r>
              <a:rPr lang="tr-TR" sz="1800" b="1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request,response</a:t>
            </a:r>
            <a:r>
              <a:rPr lang="tr-TR" sz="18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, </a:t>
            </a:r>
            <a:r>
              <a:rPr lang="tr-TR" sz="1800" b="1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next</a:t>
            </a:r>
            <a:r>
              <a:rPr lang="tr-TR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). </a:t>
            </a:r>
          </a:p>
          <a:p>
            <a:pPr marL="342900" lvl="3" indent="-3429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tr-TR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Hata </a:t>
            </a:r>
            <a:r>
              <a:rPr lang="tr-TR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middleware</a:t>
            </a:r>
            <a:r>
              <a:rPr lang="tr-TR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yapısı ise 4 parametre alır. </a:t>
            </a:r>
            <a:r>
              <a:rPr lang="tr-TR" sz="1800" b="1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err</a:t>
            </a:r>
            <a:r>
              <a:rPr lang="tr-TR" sz="18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, </a:t>
            </a:r>
            <a:r>
              <a:rPr lang="tr-TR" sz="1800" b="1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request</a:t>
            </a:r>
            <a:r>
              <a:rPr lang="tr-TR" sz="18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, </a:t>
            </a:r>
            <a:r>
              <a:rPr lang="tr-TR" sz="1800" b="1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response</a:t>
            </a:r>
            <a:r>
              <a:rPr lang="tr-TR" sz="18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, </a:t>
            </a:r>
            <a:r>
              <a:rPr lang="tr-TR" sz="1800" b="1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next</a:t>
            </a:r>
            <a:r>
              <a:rPr lang="tr-TR" sz="18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</a:p>
          <a:p>
            <a:pPr marL="342900" lvl="3" indent="-3429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tr-TR" sz="1800" dirty="0">
                <a:solidFill>
                  <a:srgbClr val="000000"/>
                </a:solidFill>
                <a:latin typeface="Times New Roman" panose="02020603050405020304" pitchFamily="18" charset="0"/>
              </a:rPr>
              <a:t>Express.js, </a:t>
            </a:r>
            <a:r>
              <a:rPr lang="tr-TR" sz="18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middleware</a:t>
            </a:r>
            <a:r>
              <a:rPr lang="tr-TR" sz="1800" dirty="0">
                <a:solidFill>
                  <a:srgbClr val="000000"/>
                </a:solidFill>
                <a:latin typeface="Times New Roman" panose="02020603050405020304" pitchFamily="18" charset="0"/>
              </a:rPr>
              <a:t> yapısını kendi sitesinde basitçe anlatmış. </a:t>
            </a:r>
          </a:p>
          <a:p>
            <a:pPr marL="342900" lvl="3" indent="-3429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tr-TR" sz="1800" dirty="0">
                <a:solidFill>
                  <a:srgbClr val="000000"/>
                </a:solidFill>
                <a:latin typeface="Times New Roman" panose="02020603050405020304" pitchFamily="18" charset="0"/>
              </a:rPr>
              <a:t>Kısaca özetleyecek olursak. Önceden yüklenmiş(</a:t>
            </a:r>
            <a:r>
              <a:rPr lang="tr-TR" sz="18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npm</a:t>
            </a:r>
            <a:r>
              <a:rPr lang="tr-TR" sz="180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tr-TR" sz="18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install</a:t>
            </a:r>
            <a:r>
              <a:rPr lang="tr-TR" sz="180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tr-TR" sz="18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express</a:t>
            </a:r>
            <a:r>
              <a:rPr lang="tr-TR" sz="1800" dirty="0">
                <a:solidFill>
                  <a:srgbClr val="000000"/>
                </a:solidFill>
                <a:latin typeface="Times New Roman" panose="02020603050405020304" pitchFamily="18" charset="0"/>
              </a:rPr>
              <a:t> –</a:t>
            </a:r>
            <a:r>
              <a:rPr lang="tr-TR" sz="18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save</a:t>
            </a:r>
            <a:r>
              <a:rPr lang="tr-TR" sz="1800" dirty="0">
                <a:solidFill>
                  <a:srgbClr val="000000"/>
                </a:solidFill>
                <a:latin typeface="Times New Roman" panose="02020603050405020304" pitchFamily="18" charset="0"/>
              </a:rPr>
              <a:t>) </a:t>
            </a:r>
            <a:r>
              <a:rPr lang="tr-TR" sz="18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express</a:t>
            </a:r>
            <a:r>
              <a:rPr lang="tr-TR" sz="180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tr-TR" sz="18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modulünü</a:t>
            </a:r>
            <a:r>
              <a:rPr lang="tr-TR" sz="1800" dirty="0">
                <a:solidFill>
                  <a:srgbClr val="000000"/>
                </a:solidFill>
                <a:latin typeface="Times New Roman" panose="02020603050405020304" pitchFamily="18" charset="0"/>
              </a:rPr>
              <a:t> ekliyor ve </a:t>
            </a:r>
            <a:r>
              <a:rPr lang="tr-TR" sz="18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app</a:t>
            </a:r>
            <a:r>
              <a:rPr lang="tr-TR" sz="1800" dirty="0">
                <a:solidFill>
                  <a:srgbClr val="000000"/>
                </a:solidFill>
                <a:latin typeface="Times New Roman" panose="02020603050405020304" pitchFamily="18" charset="0"/>
              </a:rPr>
              <a:t> değişkenine </a:t>
            </a:r>
            <a:r>
              <a:rPr lang="tr-TR" sz="18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express</a:t>
            </a:r>
            <a:r>
              <a:rPr lang="tr-TR" sz="1800" dirty="0">
                <a:solidFill>
                  <a:srgbClr val="000000"/>
                </a:solidFill>
                <a:latin typeface="Times New Roman" panose="02020603050405020304" pitchFamily="18" charset="0"/>
              </a:rPr>
              <a:t> uygulamasını tanımlıyor. </a:t>
            </a:r>
          </a:p>
          <a:p>
            <a:pPr marL="342900" lvl="3" indent="-3429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tr-TR" sz="18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Mylogger</a:t>
            </a:r>
            <a:r>
              <a:rPr lang="tr-TR" sz="1800" dirty="0">
                <a:solidFill>
                  <a:srgbClr val="000000"/>
                </a:solidFill>
                <a:latin typeface="Times New Roman" panose="02020603050405020304" pitchFamily="18" charset="0"/>
              </a:rPr>
              <a:t> ile basitçe log yapısı oluşturup </a:t>
            </a:r>
            <a:r>
              <a:rPr lang="tr-TR" sz="18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next</a:t>
            </a:r>
            <a:r>
              <a:rPr lang="tr-TR" sz="1800" dirty="0">
                <a:solidFill>
                  <a:srgbClr val="000000"/>
                </a:solidFill>
                <a:latin typeface="Times New Roman" panose="02020603050405020304" pitchFamily="18" charset="0"/>
              </a:rPr>
              <a:t>() metodu ile bir sonraki yapıyı çağırıyor. </a:t>
            </a:r>
            <a:r>
              <a:rPr lang="tr-TR" sz="18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app.use</a:t>
            </a:r>
            <a:r>
              <a:rPr lang="tr-TR" sz="1800" dirty="0">
                <a:solidFill>
                  <a:srgbClr val="000000"/>
                </a:solidFill>
                <a:latin typeface="Times New Roman" panose="02020603050405020304" pitchFamily="18" charset="0"/>
              </a:rPr>
              <a:t>(</a:t>
            </a:r>
            <a:r>
              <a:rPr lang="tr-TR" sz="18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myLogger</a:t>
            </a:r>
            <a:r>
              <a:rPr lang="tr-TR" sz="1800" dirty="0">
                <a:solidFill>
                  <a:srgbClr val="000000"/>
                </a:solidFill>
                <a:latin typeface="Times New Roman" panose="02020603050405020304" pitchFamily="18" charset="0"/>
              </a:rPr>
              <a:t>) ile </a:t>
            </a:r>
            <a:r>
              <a:rPr lang="tr-TR" sz="18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stack</a:t>
            </a:r>
            <a:r>
              <a:rPr lang="tr-TR" sz="1800" dirty="0">
                <a:solidFill>
                  <a:srgbClr val="000000"/>
                </a:solidFill>
                <a:latin typeface="Times New Roman" panose="02020603050405020304" pitchFamily="18" charset="0"/>
              </a:rPr>
              <a:t> yapısına ekleme işlemi yapılıyor. Ardından routing işlemi yapılarak “/” yani açılışta gösterilecek ilk ekrana “</a:t>
            </a:r>
            <a:r>
              <a:rPr lang="tr-TR" sz="18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hello</a:t>
            </a:r>
            <a:r>
              <a:rPr lang="tr-TR" sz="180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tr-TR" sz="18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world</a:t>
            </a:r>
            <a:r>
              <a:rPr lang="tr-TR" sz="1800" dirty="0">
                <a:solidFill>
                  <a:srgbClr val="000000"/>
                </a:solidFill>
                <a:latin typeface="Times New Roman" panose="02020603050405020304" pitchFamily="18" charset="0"/>
              </a:rPr>
              <a:t>” yazdırıyor.</a:t>
            </a:r>
          </a:p>
        </p:txBody>
      </p:sp>
      <p:sp>
        <p:nvSpPr>
          <p:cNvPr id="11" name="Slayt Numarası Yer Tutucusu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tr-TR" smtClean="0"/>
              <a:pPr rtl="0"/>
              <a:t>39</a:t>
            </a:fld>
            <a:endParaRPr lang="tr-TR" dirty="0"/>
          </a:p>
        </p:txBody>
      </p:sp>
      <p:pic>
        <p:nvPicPr>
          <p:cNvPr id="3074" name="Picture 2" descr="ekran-alintisi">
            <a:extLst>
              <a:ext uri="{FF2B5EF4-FFF2-40B4-BE49-F238E27FC236}">
                <a16:creationId xmlns:a16="http://schemas.microsoft.com/office/drawing/2014/main" id="{2417C270-7D86-9B68-9208-7296E4E364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0250" y="4012626"/>
            <a:ext cx="4033838" cy="2845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23619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aşlık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497858" y="301048"/>
            <a:ext cx="10696721" cy="572907"/>
          </a:xfrm>
        </p:spPr>
        <p:txBody>
          <a:bodyPr rtlCol="0">
            <a:noAutofit/>
          </a:bodyPr>
          <a:lstStyle/>
          <a:p>
            <a:pPr algn="ctr" rtl="0"/>
            <a:r>
              <a:rPr lang="tr-TR" sz="2800" dirty="0"/>
              <a:t>Node.js Nedir?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2992" y="1103190"/>
            <a:ext cx="7719544" cy="5253160"/>
          </a:xfrm>
        </p:spPr>
        <p:txBody>
          <a:bodyPr rtlCol="0">
            <a:normAutofit/>
          </a:bodyPr>
          <a:lstStyle/>
          <a:p>
            <a:pPr marL="342900" indent="-342900" algn="just" rtl="0">
              <a:buFont typeface="Arial" panose="020B0604020202020204" pitchFamily="34" charset="0"/>
              <a:buChar char="•"/>
            </a:pPr>
            <a:endParaRPr lang="tr-T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Slayt Numarası Yer Tutucusu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tr-TR" smtClean="0"/>
              <a:pPr rtl="0"/>
              <a:t>4</a:t>
            </a:fld>
            <a:endParaRPr lang="tr-TR"/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079" y="1143051"/>
            <a:ext cx="9217929" cy="5395861"/>
          </a:xfrm>
          <a:prstGeom prst="rect">
            <a:avLst/>
          </a:prstGeom>
        </p:spPr>
      </p:pic>
      <p:sp>
        <p:nvSpPr>
          <p:cNvPr id="7" name="Bulut Belirtme Çizgisi 6"/>
          <p:cNvSpPr/>
          <p:nvPr/>
        </p:nvSpPr>
        <p:spPr>
          <a:xfrm>
            <a:off x="5974471" y="5618285"/>
            <a:ext cx="1672334" cy="920627"/>
          </a:xfrm>
          <a:prstGeom prst="cloudCallout">
            <a:avLst>
              <a:gd name="adj1" fmla="val -100221"/>
              <a:gd name="adj2" fmla="val 20608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Java </a:t>
            </a:r>
            <a:r>
              <a:rPr lang="tr-TR" dirty="0" err="1"/>
              <a:t>Script</a:t>
            </a:r>
            <a:r>
              <a:rPr lang="tr-TR" dirty="0"/>
              <a:t> Motoru</a:t>
            </a:r>
          </a:p>
        </p:txBody>
      </p:sp>
      <p:cxnSp>
        <p:nvCxnSpPr>
          <p:cNvPr id="9" name="Düz Ok Bağlayıcısı 8"/>
          <p:cNvCxnSpPr/>
          <p:nvPr/>
        </p:nvCxnSpPr>
        <p:spPr>
          <a:xfrm flipH="1">
            <a:off x="5143500" y="5029200"/>
            <a:ext cx="3068515" cy="10199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Metin kutusu 9"/>
          <p:cNvSpPr txBox="1"/>
          <p:nvPr/>
        </p:nvSpPr>
        <p:spPr>
          <a:xfrm>
            <a:off x="7768428" y="5169822"/>
            <a:ext cx="3198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err="1"/>
              <a:t>js</a:t>
            </a:r>
            <a:r>
              <a:rPr lang="tr-TR" dirty="0"/>
              <a:t> kodları istemcide çalıştırılır.</a:t>
            </a:r>
          </a:p>
        </p:txBody>
      </p:sp>
    </p:spTree>
    <p:extLst>
      <p:ext uri="{BB962C8B-B14F-4D97-AF65-F5344CB8AC3E}">
        <p14:creationId xmlns:p14="http://schemas.microsoft.com/office/powerpoint/2010/main" val="200057913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aşlık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57086"/>
            <a:ext cx="11438792" cy="572907"/>
          </a:xfrm>
        </p:spPr>
        <p:txBody>
          <a:bodyPr rtlCol="0">
            <a:noAutofit/>
          </a:bodyPr>
          <a:lstStyle/>
          <a:p>
            <a:pPr algn="ctr"/>
            <a:r>
              <a:rPr lang="tr-TR" sz="2400" dirty="0"/>
              <a:t>Express Framework</a:t>
            </a:r>
            <a:r>
              <a:rPr lang="tr-TR" sz="2400" dirty="0">
                <a:solidFill>
                  <a:schemeClr val="accent1"/>
                </a:solidFill>
              </a:rPr>
              <a:t>-&gt;2_app_2_Express_Framework-&gt;</a:t>
            </a:r>
            <a:r>
              <a:rPr lang="tr-TR" sz="2400" u="sng" dirty="0">
                <a:solidFill>
                  <a:schemeClr val="accent1"/>
                </a:solidFill>
              </a:rPr>
              <a:t> index2_middleware.js</a:t>
            </a:r>
            <a:endParaRPr lang="tr-TR" sz="2400" u="sng" dirty="0"/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2992" y="936136"/>
            <a:ext cx="10572224" cy="5253160"/>
          </a:xfrm>
        </p:spPr>
        <p:txBody>
          <a:bodyPr rtlCol="0">
            <a:normAutofit/>
          </a:bodyPr>
          <a:lstStyle/>
          <a:p>
            <a:pPr marL="342900" lvl="3" indent="-342900"/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Gelen her istek değerlendirildikten sonra isteğe özel değerlendirmeye devam edilmek isteniyorsa aşağıdaki kod bloğu kullanılabilir. Burada bir </a:t>
            </a:r>
            <a:r>
              <a:rPr lang="tr-TR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next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metodu parametresi daha eklenir.</a:t>
            </a:r>
          </a:p>
          <a:p>
            <a:pPr marL="342900" lvl="3" indent="-342900"/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 örnekte gelen her istek için ilk «</a:t>
            </a:r>
            <a:r>
              <a:rPr lang="tr-TR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app.use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» çalışır. </a:t>
            </a:r>
          </a:p>
          <a:p>
            <a:pPr marL="342900" lvl="3" indent="-342900"/>
            <a:r>
              <a:rPr lang="tr-TR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islogin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değeri </a:t>
            </a:r>
            <a:r>
              <a:rPr lang="tr-TR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true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ise sonraki istekleri de kontrol eder. Değilse </a:t>
            </a:r>
            <a:r>
              <a:rPr lang="tr-TR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res.send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ile </a:t>
            </a:r>
            <a:r>
              <a:rPr lang="tr-TR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response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gönderilerek istek sonlandırılır.</a:t>
            </a:r>
          </a:p>
          <a:p>
            <a:pPr marL="342900" lvl="3" indent="-342900"/>
            <a:r>
              <a:rPr lang="tr-TR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middleware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tr-TR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log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kaydı için de kullanılabilir. Her istek için çalışacağından dolayı bunun içinde tarih, saat, req.url vb. bilgiler </a:t>
            </a:r>
            <a:r>
              <a:rPr lang="tr-TR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loglanabilir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457200" lvl="3" indent="0">
              <a:buNone/>
            </a:pP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457200" lvl="3" indent="0"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tr-T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Slayt Numarası Yer Tutucusu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tr-TR" smtClean="0"/>
              <a:pPr rtl="0"/>
              <a:t>40</a:t>
            </a:fld>
            <a:endParaRPr lang="tr-TR" dirty="0"/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89" y="3102528"/>
            <a:ext cx="5602015" cy="3032899"/>
          </a:xfrm>
          <a:prstGeom prst="rect">
            <a:avLst/>
          </a:prstGeom>
        </p:spPr>
      </p:pic>
      <p:pic>
        <p:nvPicPr>
          <p:cNvPr id="9" name="Resim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8147" y="3163439"/>
            <a:ext cx="6643853" cy="3132000"/>
          </a:xfrm>
          <a:prstGeom prst="rect">
            <a:avLst/>
          </a:prstGeom>
        </p:spPr>
      </p:pic>
      <p:pic>
        <p:nvPicPr>
          <p:cNvPr id="10" name="Resim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37188" y="4962096"/>
            <a:ext cx="3033023" cy="128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71887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aşlık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57086"/>
            <a:ext cx="11438792" cy="572907"/>
          </a:xfrm>
        </p:spPr>
        <p:txBody>
          <a:bodyPr rtlCol="0">
            <a:noAutofit/>
          </a:bodyPr>
          <a:lstStyle/>
          <a:p>
            <a:pPr algn="ctr"/>
            <a:r>
              <a:rPr lang="tr-TR" sz="2400" dirty="0"/>
              <a:t>Express Framework</a:t>
            </a:r>
            <a:r>
              <a:rPr lang="tr-TR" sz="2400" dirty="0">
                <a:solidFill>
                  <a:schemeClr val="accent1"/>
                </a:solidFill>
              </a:rPr>
              <a:t>-&gt;2_app_2_Express_Framework-&gt;</a:t>
            </a:r>
            <a:endParaRPr lang="tr-TR" sz="2400" u="sng" dirty="0"/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2992" y="936136"/>
            <a:ext cx="10572224" cy="5253160"/>
          </a:xfrm>
        </p:spPr>
        <p:txBody>
          <a:bodyPr rtlCol="0">
            <a:normAutofit/>
          </a:bodyPr>
          <a:lstStyle/>
          <a:p>
            <a:pPr marL="0" lvl="3" indent="0" algn="ctr">
              <a:buNone/>
            </a:pPr>
            <a:r>
              <a:rPr lang="tr-TR" sz="2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NODEMON</a:t>
            </a:r>
          </a:p>
          <a:p>
            <a:pPr marL="342900" lvl="3" indent="-342900"/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nodemon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a tool that helps develop Node.js based applications by automatically restarting the node application when file changes in the directory are detected.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342900" lvl="3" indent="-342900"/>
            <a:r>
              <a:rPr lang="tr-TR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Nodemon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terminalde aşağıdaki komut satırı ile kurulabilir.</a:t>
            </a:r>
          </a:p>
          <a:p>
            <a:pPr marL="0" lvl="3" indent="0">
              <a:buNone/>
            </a:pP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  <a:r>
              <a:rPr lang="tr-TR" sz="2000" b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npm</a:t>
            </a:r>
            <a:r>
              <a:rPr lang="tr-TR" sz="20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b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install</a:t>
            </a:r>
            <a:r>
              <a:rPr lang="tr-TR" sz="20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-g </a:t>
            </a:r>
            <a:r>
              <a:rPr lang="tr-TR" sz="2000" b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nodemon</a:t>
            </a:r>
            <a:endParaRPr lang="tr-TR" sz="2000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3" indent="-342900"/>
            <a:endParaRPr lang="tr-T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3" indent="-342900"/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Kurulumdan sonra artık terminalde </a:t>
            </a:r>
            <a:r>
              <a:rPr lang="tr-TR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node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komutu yerine </a:t>
            </a:r>
            <a:r>
              <a:rPr lang="tr-TR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nodemon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komutu ile uygulama çalıştırılabilir.</a:t>
            </a:r>
          </a:p>
          <a:p>
            <a:pPr marL="342900" lvl="3" indent="-342900"/>
            <a:r>
              <a:rPr lang="tr-TR" sz="2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«</a:t>
            </a:r>
            <a:r>
              <a:rPr lang="tr-TR" sz="2000" b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nodemon</a:t>
            </a:r>
            <a:r>
              <a:rPr lang="tr-TR" sz="20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index1</a:t>
            </a:r>
            <a:r>
              <a:rPr lang="tr-TR" sz="2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» 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komutu klasördeki index1.js dosyasını çalıştırır.</a:t>
            </a:r>
          </a:p>
          <a:p>
            <a:pPr marL="342900" lvl="3" indent="-342900"/>
            <a:r>
              <a:rPr lang="tr-TR" sz="2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«</a:t>
            </a:r>
            <a:r>
              <a:rPr lang="tr-TR" sz="2000" b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npx</a:t>
            </a:r>
            <a:r>
              <a:rPr lang="tr-TR" sz="20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b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nodemon</a:t>
            </a:r>
            <a:r>
              <a:rPr lang="tr-TR" sz="2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» 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şeklinde de kullanılabilir. Bu şekilde kullanılırsa </a:t>
            </a:r>
            <a:r>
              <a:rPr lang="tr-TR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package.json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dosyasında main anahtarı ile tanımlanan dosyayı çalıştırır.</a:t>
            </a:r>
          </a:p>
          <a:p>
            <a:pPr marL="342900" lvl="3" indent="-342900"/>
            <a:endParaRPr lang="tr-T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3" indent="-342900"/>
            <a:endParaRPr lang="tr-T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3" indent="-342900"/>
            <a:endParaRPr lang="tr-T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3" indent="-342900"/>
            <a:endParaRPr lang="tr-T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3" indent="-342900"/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«</a:t>
            </a:r>
            <a:r>
              <a:rPr lang="en-US" sz="2000" b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npm</a:t>
            </a:r>
            <a:r>
              <a:rPr lang="en-US" sz="20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list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» ile yüklü paketleri görebilirsiniz.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tr-T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Slayt Numarası Yer Tutucusu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tr-TR" smtClean="0"/>
              <a:pPr rtl="0"/>
              <a:t>41</a:t>
            </a:fld>
            <a:endParaRPr lang="tr-TR" dirty="0"/>
          </a:p>
        </p:txBody>
      </p:sp>
      <p:pic>
        <p:nvPicPr>
          <p:cNvPr id="6" name="Resi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7511" y="4622381"/>
            <a:ext cx="4779928" cy="1048658"/>
          </a:xfrm>
          <a:prstGeom prst="rect">
            <a:avLst/>
          </a:prstGeom>
        </p:spPr>
      </p:pic>
      <p:pic>
        <p:nvPicPr>
          <p:cNvPr id="7" name="Resim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2268" y="5906785"/>
            <a:ext cx="1966147" cy="51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64103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aşlık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57086"/>
            <a:ext cx="11438792" cy="572907"/>
          </a:xfrm>
        </p:spPr>
        <p:txBody>
          <a:bodyPr rtlCol="0">
            <a:noAutofit/>
          </a:bodyPr>
          <a:lstStyle/>
          <a:p>
            <a:pPr algn="ctr"/>
            <a:r>
              <a:rPr lang="tr-TR" sz="2400" dirty="0"/>
              <a:t>Express Framework</a:t>
            </a:r>
            <a:r>
              <a:rPr lang="tr-TR" sz="2400" dirty="0">
                <a:solidFill>
                  <a:schemeClr val="accent1"/>
                </a:solidFill>
              </a:rPr>
              <a:t>-&gt;2_app_2_Express_Framework-&gt;</a:t>
            </a:r>
            <a:endParaRPr lang="tr-TR" sz="2400" u="sng" dirty="0"/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2992" y="936136"/>
            <a:ext cx="10572224" cy="5253160"/>
          </a:xfrm>
        </p:spPr>
        <p:txBody>
          <a:bodyPr rtlCol="0">
            <a:normAutofit/>
          </a:bodyPr>
          <a:lstStyle/>
          <a:p>
            <a:pPr marL="0" lvl="3" indent="0" algn="ctr">
              <a:buNone/>
            </a:pPr>
            <a:r>
              <a:rPr lang="tr-TR" sz="2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NODEMON</a:t>
            </a:r>
          </a:p>
          <a:p>
            <a:pPr marL="342900" lvl="3" indent="-342900"/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Her seferinde </a:t>
            </a:r>
            <a:r>
              <a:rPr lang="tr-TR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nodemon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komutu çalıştırılmak istenmiyorsa </a:t>
            </a:r>
            <a:r>
              <a:rPr lang="tr-TR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package.json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dosyasında </a:t>
            </a:r>
            <a:r>
              <a:rPr lang="tr-TR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scripts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keywordüne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start </a:t>
            </a:r>
            <a:r>
              <a:rPr lang="tr-TR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keywordü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eklenebilir.</a:t>
            </a:r>
          </a:p>
          <a:p>
            <a:pPr marL="342900" lvl="3" indent="-342900"/>
            <a:endParaRPr lang="tr-T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3" indent="-342900"/>
            <a:endParaRPr lang="tr-T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3" indent="-342900"/>
            <a:endParaRPr lang="tr-T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3" indent="-342900"/>
            <a:endParaRPr lang="tr-T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3" indent="-342900"/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 eklemeden sonra artık «</a:t>
            </a:r>
            <a:r>
              <a:rPr lang="tr-TR" sz="2000" b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npm</a:t>
            </a:r>
            <a:r>
              <a:rPr lang="tr-TR" sz="20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start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» ile çalıştırma işlemi yapılabilir. Yine </a:t>
            </a:r>
            <a:r>
              <a:rPr lang="tr-TR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nodemon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üzerinden çalıştırma yapılır.</a:t>
            </a:r>
          </a:p>
          <a:p>
            <a:pPr marL="342900" lvl="3" indent="-342900"/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tr-T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Slayt Numarası Yer Tutucusu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tr-TR" smtClean="0"/>
              <a:pPr rtl="0"/>
              <a:t>42</a:t>
            </a:fld>
            <a:endParaRPr lang="tr-TR" dirty="0"/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140" y="2087843"/>
            <a:ext cx="4351397" cy="853514"/>
          </a:xfrm>
          <a:prstGeom prst="rect">
            <a:avLst/>
          </a:prstGeom>
        </p:spPr>
      </p:pic>
      <p:pic>
        <p:nvPicPr>
          <p:cNvPr id="5" name="Resim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1463" y="4093064"/>
            <a:ext cx="9809899" cy="848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55266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aşlık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57086"/>
            <a:ext cx="11438792" cy="572907"/>
          </a:xfrm>
        </p:spPr>
        <p:txBody>
          <a:bodyPr rtlCol="0">
            <a:noAutofit/>
          </a:bodyPr>
          <a:lstStyle/>
          <a:p>
            <a:pPr algn="ctr"/>
            <a:r>
              <a:rPr lang="tr-TR" sz="2400" dirty="0"/>
              <a:t>Express Framework</a:t>
            </a:r>
            <a:r>
              <a:rPr lang="tr-TR" sz="2400" dirty="0">
                <a:solidFill>
                  <a:schemeClr val="accent1"/>
                </a:solidFill>
              </a:rPr>
              <a:t>-&gt;2_app_2_Express_Framework-&gt;</a:t>
            </a:r>
            <a:r>
              <a:rPr lang="tr-TR" sz="2400" u="sng" dirty="0">
                <a:solidFill>
                  <a:schemeClr val="accent1"/>
                </a:solidFill>
              </a:rPr>
              <a:t>index1_routing.js</a:t>
            </a:r>
            <a:endParaRPr lang="tr-TR" sz="2400" u="sng" dirty="0"/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2992" y="936136"/>
            <a:ext cx="10572224" cy="5253160"/>
          </a:xfrm>
        </p:spPr>
        <p:txBody>
          <a:bodyPr rtlCol="0">
            <a:normAutofit/>
          </a:bodyPr>
          <a:lstStyle/>
          <a:p>
            <a:pPr marL="0" lvl="3" indent="0" algn="ctr">
              <a:buNone/>
            </a:pPr>
            <a:r>
              <a:rPr lang="tr-TR" sz="2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Routing İşlemi</a:t>
            </a:r>
          </a:p>
          <a:p>
            <a:pPr marL="342900" lvl="3" indent="-342900"/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Aşağıdaki kod gelen GET isteklerine </a:t>
            </a:r>
            <a:r>
              <a:rPr lang="tr-TR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middleware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yöntemiyle cevap verir. Ancak ilk sırada «/» </a:t>
            </a:r>
            <a:r>
              <a:rPr lang="tr-TR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routing’i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olduğu için hep bu istek kabul edilir ve buna cevap verilir. Yani hangi isteği gönderirsek gönderelim hep ana sayfa karşımıza gelir. Bunu engellemek için </a:t>
            </a:r>
            <a:r>
              <a:rPr lang="tr-TR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middleware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sırası değiştirilmelidir.</a:t>
            </a:r>
          </a:p>
          <a:p>
            <a:pPr marL="457200" lvl="3" indent="0"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tr-T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Slayt Numarası Yer Tutucusu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tr-TR" smtClean="0"/>
              <a:pPr rtl="0"/>
              <a:t>43</a:t>
            </a:fld>
            <a:endParaRPr lang="tr-TR" dirty="0"/>
          </a:p>
        </p:txBody>
      </p:sp>
      <p:pic>
        <p:nvPicPr>
          <p:cNvPr id="6" name="Resi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4741" y="2598666"/>
            <a:ext cx="4919559" cy="3909054"/>
          </a:xfrm>
          <a:prstGeom prst="rect">
            <a:avLst/>
          </a:prstGeom>
        </p:spPr>
      </p:pic>
      <p:pic>
        <p:nvPicPr>
          <p:cNvPr id="7" name="Resim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978" y="2598666"/>
            <a:ext cx="4794035" cy="3828511"/>
          </a:xfrm>
          <a:prstGeom prst="rect">
            <a:avLst/>
          </a:prstGeom>
        </p:spPr>
      </p:pic>
      <p:sp>
        <p:nvSpPr>
          <p:cNvPr id="8" name="Sağ Ok 7"/>
          <p:cNvSpPr/>
          <p:nvPr/>
        </p:nvSpPr>
        <p:spPr>
          <a:xfrm>
            <a:off x="5426013" y="3934313"/>
            <a:ext cx="1229764" cy="5431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79110371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aşlık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57086"/>
            <a:ext cx="11438792" cy="572907"/>
          </a:xfrm>
        </p:spPr>
        <p:txBody>
          <a:bodyPr rtlCol="0">
            <a:noAutofit/>
          </a:bodyPr>
          <a:lstStyle/>
          <a:p>
            <a:pPr algn="ctr"/>
            <a:r>
              <a:rPr lang="tr-TR" sz="2400" dirty="0"/>
              <a:t>Express Framework</a:t>
            </a:r>
            <a:r>
              <a:rPr lang="tr-TR" sz="2400" dirty="0">
                <a:solidFill>
                  <a:schemeClr val="accent1"/>
                </a:solidFill>
              </a:rPr>
              <a:t>-&gt;2_app_2_Express_Framework-&gt;</a:t>
            </a:r>
            <a:r>
              <a:rPr lang="tr-TR" sz="2400" u="sng" dirty="0">
                <a:solidFill>
                  <a:schemeClr val="accent1"/>
                </a:solidFill>
              </a:rPr>
              <a:t>index3_routing_htmlpage.js</a:t>
            </a:r>
            <a:endParaRPr lang="tr-TR" sz="2400" u="sng" dirty="0"/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2992" y="936136"/>
            <a:ext cx="10572224" cy="5253160"/>
          </a:xfrm>
        </p:spPr>
        <p:txBody>
          <a:bodyPr rtlCol="0">
            <a:normAutofit/>
          </a:bodyPr>
          <a:lstStyle/>
          <a:p>
            <a:pPr marL="0" lvl="3" indent="0" algn="ctr">
              <a:buNone/>
            </a:pPr>
            <a:r>
              <a:rPr lang="tr-TR" sz="2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Html </a:t>
            </a:r>
            <a:r>
              <a:rPr lang="tr-TR" sz="2000" b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Page</a:t>
            </a:r>
            <a:r>
              <a:rPr lang="tr-TR" sz="2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Routing İşlemi</a:t>
            </a:r>
          </a:p>
          <a:p>
            <a:pPr marL="342900" lvl="3" indent="-342900">
              <a:spcAft>
                <a:spcPts val="1200"/>
              </a:spcAft>
            </a:pP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Buraya kadar </a:t>
            </a:r>
            <a:r>
              <a:rPr lang="tr-TR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routing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işleminde </a:t>
            </a:r>
            <a:r>
              <a:rPr lang="tr-TR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response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olarak </a:t>
            </a:r>
            <a:r>
              <a:rPr lang="tr-TR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string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bilgi gönderildi. Bunun yerine html sayfaları da </a:t>
            </a:r>
            <a:r>
              <a:rPr lang="tr-TR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response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olarak gönderilebilir.</a:t>
            </a:r>
          </a:p>
          <a:p>
            <a:pPr marL="342900" lvl="3" indent="-342900">
              <a:spcAft>
                <a:spcPts val="1200"/>
              </a:spcAft>
            </a:pP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Bunun için öncelikle html dosyalarımızın tutulacağı «</a:t>
            </a:r>
            <a:r>
              <a:rPr lang="tr-TR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views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» isimli bir klasör oluşturulmalıdır. Eğer </a:t>
            </a:r>
            <a:r>
              <a:rPr lang="tr-TR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admin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ve </a:t>
            </a:r>
            <a:r>
              <a:rPr lang="tr-TR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user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html sayfalarının ayrıştırılması isteniyorsa bu klasör altına </a:t>
            </a:r>
            <a:r>
              <a:rPr lang="tr-TR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admin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ve </a:t>
            </a:r>
            <a:r>
              <a:rPr lang="tr-TR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users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isimli iki klasör daha oluşturulabilir.</a:t>
            </a:r>
          </a:p>
          <a:p>
            <a:pPr marL="342900" lvl="3" indent="-342900">
              <a:spcAft>
                <a:spcPts val="1200"/>
              </a:spcAft>
            </a:pPr>
            <a:r>
              <a:rPr lang="tr-TR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Users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klasörü içinde index.html dosyasını oluşturun. Html sayfasının ana yapısını otomatik </a:t>
            </a:r>
            <a:r>
              <a:rPr lang="tr-TR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olulturmak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için ! Yazıp </a:t>
            </a:r>
            <a:r>
              <a:rPr lang="tr-TR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tab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tuşuna basılır.</a:t>
            </a:r>
          </a:p>
          <a:p>
            <a:pPr marL="342900" lvl="3" indent="-342900">
              <a:spcAft>
                <a:spcPts val="1200"/>
              </a:spcAft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tr-T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Slayt Numarası Yer Tutucusu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tr-TR" smtClean="0"/>
              <a:pPr rtl="0"/>
              <a:t>44</a:t>
            </a:fld>
            <a:endParaRPr lang="tr-TR" dirty="0"/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4178" y="3978720"/>
            <a:ext cx="2438611" cy="2118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47276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aşlık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57086"/>
            <a:ext cx="11438792" cy="572907"/>
          </a:xfrm>
        </p:spPr>
        <p:txBody>
          <a:bodyPr rtlCol="0">
            <a:noAutofit/>
          </a:bodyPr>
          <a:lstStyle/>
          <a:p>
            <a:pPr algn="ctr"/>
            <a:r>
              <a:rPr lang="tr-TR" sz="2400" dirty="0"/>
              <a:t>Express Framework</a:t>
            </a:r>
            <a:r>
              <a:rPr lang="tr-TR" sz="2400" dirty="0">
                <a:solidFill>
                  <a:schemeClr val="accent1"/>
                </a:solidFill>
              </a:rPr>
              <a:t>-&gt;2_app_2_Express_Framework-&gt;</a:t>
            </a:r>
            <a:r>
              <a:rPr lang="tr-TR" sz="2400" u="sng" dirty="0">
                <a:solidFill>
                  <a:schemeClr val="accent1"/>
                </a:solidFill>
              </a:rPr>
              <a:t>index3_routing_htmlpage.js</a:t>
            </a:r>
            <a:endParaRPr lang="tr-TR" sz="2400" u="sng" dirty="0"/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2992" y="936136"/>
            <a:ext cx="10572224" cy="5253160"/>
          </a:xfrm>
        </p:spPr>
        <p:txBody>
          <a:bodyPr rtlCol="0">
            <a:normAutofit/>
          </a:bodyPr>
          <a:lstStyle/>
          <a:p>
            <a:pPr marL="0" lvl="3" indent="0" algn="ctr">
              <a:buNone/>
            </a:pPr>
            <a:r>
              <a:rPr lang="tr-TR" sz="2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Html </a:t>
            </a:r>
            <a:r>
              <a:rPr lang="tr-TR" sz="2000" b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Page</a:t>
            </a:r>
            <a:r>
              <a:rPr lang="tr-TR" sz="2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Routing İşlemi</a:t>
            </a:r>
          </a:p>
          <a:p>
            <a:pPr marL="342900" lvl="3" indent="-342900">
              <a:spcAft>
                <a:spcPts val="1200"/>
              </a:spcAft>
            </a:pP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Html dosyasını geriye </a:t>
            </a:r>
            <a:r>
              <a:rPr lang="tr-TR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response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etmek için; </a:t>
            </a:r>
            <a:r>
              <a:rPr lang="tr-TR" sz="2000" b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res.sendFile</a:t>
            </a:r>
            <a:r>
              <a:rPr lang="tr-TR" sz="20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2000" b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path</a:t>
            </a:r>
            <a:r>
              <a:rPr lang="tr-TR" sz="20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); 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fonksiyonu kullanılır. Bu fonksiyona verilecek </a:t>
            </a:r>
            <a:r>
              <a:rPr lang="tr-TR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path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dinamik olarak oluşturulmalıdır. </a:t>
            </a:r>
          </a:p>
          <a:p>
            <a:pPr marL="342900" lvl="3" indent="-342900">
              <a:spcAft>
                <a:spcPts val="1200"/>
              </a:spcAft>
            </a:pPr>
            <a:r>
              <a:rPr lang="tr-TR" sz="20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__</a:t>
            </a:r>
            <a:r>
              <a:rPr lang="tr-TR" sz="2000" b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dirname</a:t>
            </a:r>
            <a:r>
              <a:rPr lang="tr-TR" sz="20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ve __</a:t>
            </a:r>
            <a:r>
              <a:rPr lang="tr-TR" sz="2000" b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filename</a:t>
            </a:r>
            <a:r>
              <a:rPr lang="tr-TR" sz="20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bize üzerinde çalıştığımız dosyayı ve güncel </a:t>
            </a:r>
            <a:r>
              <a:rPr lang="tr-TR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path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değerini verir.</a:t>
            </a:r>
          </a:p>
          <a:p>
            <a:pPr marL="342900" lvl="3" indent="-342900">
              <a:spcAft>
                <a:spcPts val="1200"/>
              </a:spcAft>
            </a:pPr>
            <a:endParaRPr lang="tr-T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3" indent="-342900">
              <a:spcAft>
                <a:spcPts val="1200"/>
              </a:spcAft>
            </a:pPr>
            <a:endParaRPr lang="tr-T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3" indent="-342900">
              <a:spcAft>
                <a:spcPts val="1200"/>
              </a:spcAft>
            </a:pPr>
            <a:endParaRPr lang="tr-T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3" indent="-342900">
              <a:spcAft>
                <a:spcPts val="1200"/>
              </a:spcAft>
            </a:pP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Bizim uygulamamızda dosyalarımız __</a:t>
            </a:r>
            <a:r>
              <a:rPr lang="tr-TR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dirname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+«</a:t>
            </a:r>
            <a:r>
              <a:rPr lang="tr-TR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views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»+«</a:t>
            </a:r>
            <a:r>
              <a:rPr lang="tr-TR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users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» klasöründedir. Bu klasörleri ve dosya ismini birleştirmek için </a:t>
            </a:r>
            <a:r>
              <a:rPr lang="tr-TR" sz="2000" b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path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modülü kullanılır. </a:t>
            </a:r>
            <a:r>
              <a:rPr lang="tr-TR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path.join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verilen parametrelere göre </a:t>
            </a:r>
            <a:r>
              <a:rPr lang="tr-TR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path’i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oluşturur.</a:t>
            </a:r>
          </a:p>
          <a:p>
            <a:pPr marL="342900" lvl="3" indent="-342900">
              <a:spcAft>
                <a:spcPts val="1200"/>
              </a:spcAft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tr-T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Slayt Numarası Yer Tutucusu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tr-TR" smtClean="0"/>
              <a:pPr rtl="0"/>
              <a:t>45</a:t>
            </a:fld>
            <a:endParaRPr lang="tr-TR" dirty="0"/>
          </a:p>
        </p:txBody>
      </p:sp>
      <p:pic>
        <p:nvPicPr>
          <p:cNvPr id="6" name="Resi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961" y="2486411"/>
            <a:ext cx="2575783" cy="1234547"/>
          </a:xfrm>
          <a:prstGeom prst="rect">
            <a:avLst/>
          </a:prstGeom>
        </p:spPr>
      </p:pic>
      <p:pic>
        <p:nvPicPr>
          <p:cNvPr id="7" name="Resim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3649" y="2631203"/>
            <a:ext cx="7907536" cy="586782"/>
          </a:xfrm>
          <a:prstGeom prst="rect">
            <a:avLst/>
          </a:prstGeom>
        </p:spPr>
      </p:pic>
      <p:pic>
        <p:nvPicPr>
          <p:cNvPr id="8" name="Resim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2091" y="5289458"/>
            <a:ext cx="5723116" cy="1066892"/>
          </a:xfrm>
          <a:prstGeom prst="rect">
            <a:avLst/>
          </a:prstGeom>
        </p:spPr>
      </p:pic>
      <p:pic>
        <p:nvPicPr>
          <p:cNvPr id="9" name="Resim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2091" y="4876907"/>
            <a:ext cx="2439487" cy="285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7622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aşlık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57086"/>
            <a:ext cx="11438792" cy="572907"/>
          </a:xfrm>
        </p:spPr>
        <p:txBody>
          <a:bodyPr rtlCol="0">
            <a:noAutofit/>
          </a:bodyPr>
          <a:lstStyle/>
          <a:p>
            <a:pPr algn="ctr"/>
            <a:r>
              <a:rPr lang="tr-TR" sz="2400" dirty="0"/>
              <a:t>Express Framework</a:t>
            </a:r>
            <a:r>
              <a:rPr lang="tr-TR" sz="2400" dirty="0">
                <a:solidFill>
                  <a:schemeClr val="accent1"/>
                </a:solidFill>
              </a:rPr>
              <a:t>-&gt;2_app_2_Express_Framework-&gt;</a:t>
            </a:r>
            <a:r>
              <a:rPr lang="tr-TR" sz="2400" u="sng" dirty="0">
                <a:solidFill>
                  <a:schemeClr val="accent1"/>
                </a:solidFill>
              </a:rPr>
              <a:t>index3_routing_htmlpage.js</a:t>
            </a:r>
            <a:endParaRPr lang="tr-TR" sz="2400" u="sng" dirty="0"/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2992" y="936136"/>
            <a:ext cx="10572224" cy="5253160"/>
          </a:xfrm>
        </p:spPr>
        <p:txBody>
          <a:bodyPr rtlCol="0">
            <a:normAutofit/>
          </a:bodyPr>
          <a:lstStyle/>
          <a:p>
            <a:pPr marL="0" lvl="3" indent="0" algn="ctr">
              <a:buNone/>
            </a:pPr>
            <a:r>
              <a:rPr lang="tr-TR" sz="2000" b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Static</a:t>
            </a:r>
            <a:r>
              <a:rPr lang="tr-TR" sz="2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Dosyalarla Çalışma</a:t>
            </a:r>
          </a:p>
          <a:p>
            <a:pPr marL="342900" lvl="3" indent="-342900">
              <a:spcAft>
                <a:spcPts val="1200"/>
              </a:spcAft>
            </a:pPr>
            <a:r>
              <a:rPr lang="tr-TR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Static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dosyalardan kasıt </a:t>
            </a:r>
            <a:r>
              <a:rPr lang="tr-TR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image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tr-TR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css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tr-TR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javasript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vb.</a:t>
            </a:r>
          </a:p>
          <a:p>
            <a:pPr marL="342900" lvl="3" indent="-342900">
              <a:spcAft>
                <a:spcPts val="1200"/>
              </a:spcAft>
            </a:pP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 dosyalarla çalışırken mutlaka dosyaların bulunduğu klasör </a:t>
            </a:r>
            <a:r>
              <a:rPr lang="tr-TR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static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olarak işaretlenerek dış kullanıma açılmalıdır. Bu güvenlik amacıyla bu şekilde olmaktadır. </a:t>
            </a:r>
            <a:r>
              <a:rPr lang="tr-TR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Static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olarak açma işlemi </a:t>
            </a:r>
            <a:r>
              <a:rPr lang="tr-TR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middleware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yani </a:t>
            </a:r>
            <a:r>
              <a:rPr lang="tr-TR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app.use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ile gerçekleştirilir.</a:t>
            </a:r>
          </a:p>
          <a:p>
            <a:pPr marL="0" lvl="3" indent="0">
              <a:spcAft>
                <a:spcPts val="1200"/>
              </a:spcAft>
              <a:buNone/>
            </a:pPr>
            <a:r>
              <a:rPr lang="tr-TR" sz="20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000" b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app.use</a:t>
            </a:r>
            <a:r>
              <a:rPr lang="en-US" sz="20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000" b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express.static</a:t>
            </a:r>
            <a:r>
              <a:rPr lang="en-US" sz="20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("</a:t>
            </a:r>
            <a:r>
              <a:rPr lang="en-US" sz="2000" b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klasör</a:t>
            </a:r>
            <a:r>
              <a:rPr lang="en-US" sz="20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ismi</a:t>
            </a:r>
            <a:r>
              <a:rPr lang="en-US" sz="20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"));</a:t>
            </a:r>
            <a:endParaRPr lang="tr-TR" sz="2000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3" indent="-342900">
              <a:spcAft>
                <a:spcPts val="1200"/>
              </a:spcAft>
            </a:pP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Biz bu uygulamada </a:t>
            </a:r>
            <a:r>
              <a:rPr lang="tr-TR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bootstap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temelli bir uygulama yapmaya çalışacağız. Bu nedenle projeye </a:t>
            </a:r>
            <a:r>
              <a:rPr lang="tr-TR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bootstrap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aşağıdaki komut satırı ile kurulmalıdır. (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https://getbootstrap.com/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0" lvl="3" indent="0">
              <a:spcAft>
                <a:spcPts val="1200"/>
              </a:spcAft>
              <a:buNone/>
            </a:pP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000" b="1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npm</a:t>
            </a:r>
            <a:r>
              <a:rPr lang="en-US" sz="20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0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bootstrap@5.3.2</a:t>
            </a:r>
          </a:p>
        </p:txBody>
      </p:sp>
      <p:sp>
        <p:nvSpPr>
          <p:cNvPr id="11" name="Slayt Numarası Yer Tutucusu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tr-TR" smtClean="0"/>
              <a:pPr rtl="0"/>
              <a:t>46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3651645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aşlık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57086"/>
            <a:ext cx="11438792" cy="572907"/>
          </a:xfrm>
        </p:spPr>
        <p:txBody>
          <a:bodyPr rtlCol="0">
            <a:noAutofit/>
          </a:bodyPr>
          <a:lstStyle/>
          <a:p>
            <a:pPr algn="ctr"/>
            <a:r>
              <a:rPr lang="tr-TR" sz="2400" dirty="0"/>
              <a:t>Express Framework</a:t>
            </a:r>
            <a:r>
              <a:rPr lang="tr-TR" sz="2400" dirty="0">
                <a:solidFill>
                  <a:schemeClr val="accent1"/>
                </a:solidFill>
              </a:rPr>
              <a:t>-&gt;2_app_2_Express_Framework-&gt;</a:t>
            </a:r>
            <a:r>
              <a:rPr lang="tr-TR" sz="2400" u="sng" dirty="0">
                <a:solidFill>
                  <a:schemeClr val="accent1"/>
                </a:solidFill>
              </a:rPr>
              <a:t>index3_routing_htmlpage.js</a:t>
            </a:r>
            <a:endParaRPr lang="tr-TR" sz="2400" u="sng" dirty="0"/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2992" y="936136"/>
            <a:ext cx="10572224" cy="5253160"/>
          </a:xfrm>
        </p:spPr>
        <p:txBody>
          <a:bodyPr rtlCol="0">
            <a:normAutofit/>
          </a:bodyPr>
          <a:lstStyle/>
          <a:p>
            <a:pPr marL="0" lvl="3" indent="0" algn="ctr">
              <a:buNone/>
            </a:pPr>
            <a:r>
              <a:rPr lang="tr-TR" sz="2000" b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Static</a:t>
            </a:r>
            <a:r>
              <a:rPr lang="tr-TR" sz="2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Dosyalarla Çalışma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Bootstrap</a:t>
            </a: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node_modules</a:t>
            </a: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klasörüne kurulur.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 nedenle bu klasör </a:t>
            </a:r>
            <a:r>
              <a:rPr lang="tr-T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static</a:t>
            </a: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olarak erişime açılmalıdır. </a:t>
            </a:r>
            <a:r>
              <a:rPr lang="tr-TR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tr-TR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Libs</a:t>
            </a: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takma addır.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tr-T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Artık html sayfalarına </a:t>
            </a:r>
            <a:r>
              <a:rPr lang="tr-T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bootstap</a:t>
            </a: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linki eklenebilir. (</a:t>
            </a:r>
            <a:r>
              <a:rPr lang="tr-T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kısayol:link:css</a:t>
            </a: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&lt;link </a:t>
            </a:r>
            <a:r>
              <a:rPr lang="tr-T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rel</a:t>
            </a: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="</a:t>
            </a:r>
            <a:r>
              <a:rPr lang="tr-T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stylesheet</a:t>
            </a: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" </a:t>
            </a:r>
            <a:r>
              <a:rPr lang="tr-T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href</a:t>
            </a: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="</a:t>
            </a:r>
            <a:r>
              <a:rPr lang="tr-TR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tr-TR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Libs</a:t>
            </a: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tr-T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bootstrap</a:t>
            </a: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tr-T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dist</a:t>
            </a: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tr-T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css</a:t>
            </a: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/bootstrap.min.css"&gt;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node_modules</a:t>
            </a: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klasörü </a:t>
            </a:r>
            <a:r>
              <a:rPr lang="tr-T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static</a:t>
            </a: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olarak belirlendiği için tekrar </a:t>
            </a:r>
            <a:r>
              <a:rPr lang="tr-T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path’e</a:t>
            </a: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eklenmemelidir.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Sayfa kaynağında </a:t>
            </a:r>
            <a:r>
              <a:rPr lang="tr-T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bootstrap</a:t>
            </a: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linkine tıklanınca dosya geliyorsa sorunsuz çalışıyor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demektir.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tr-T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Slayt Numarası Yer Tutucusu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tr-TR" smtClean="0"/>
              <a:pPr rtl="0"/>
              <a:t>47</a:t>
            </a:fld>
            <a:endParaRPr lang="tr-TR" dirty="0"/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6598" y="1213761"/>
            <a:ext cx="3025402" cy="3779848"/>
          </a:xfrm>
          <a:prstGeom prst="rect">
            <a:avLst/>
          </a:prstGeom>
        </p:spPr>
      </p:pic>
      <p:pic>
        <p:nvPicPr>
          <p:cNvPr id="6" name="Resim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5970" y="4572449"/>
            <a:ext cx="5281118" cy="2149026"/>
          </a:xfrm>
          <a:prstGeom prst="rect">
            <a:avLst/>
          </a:prstGeom>
        </p:spPr>
      </p:pic>
      <p:pic>
        <p:nvPicPr>
          <p:cNvPr id="8" name="Resim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9690" y="2320815"/>
            <a:ext cx="9274617" cy="288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92075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aşlık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57086"/>
            <a:ext cx="11438792" cy="572907"/>
          </a:xfrm>
        </p:spPr>
        <p:txBody>
          <a:bodyPr rtlCol="0">
            <a:noAutofit/>
          </a:bodyPr>
          <a:lstStyle/>
          <a:p>
            <a:pPr algn="ctr"/>
            <a:r>
              <a:rPr lang="tr-TR" sz="2400" dirty="0"/>
              <a:t>Express Framework</a:t>
            </a:r>
            <a:r>
              <a:rPr lang="tr-TR" sz="2400" dirty="0">
                <a:solidFill>
                  <a:schemeClr val="accent1"/>
                </a:solidFill>
              </a:rPr>
              <a:t>-&gt;2_app_2_Express_Framework-&gt;</a:t>
            </a:r>
            <a:r>
              <a:rPr lang="tr-TR" sz="2400" u="sng" dirty="0">
                <a:solidFill>
                  <a:schemeClr val="accent1"/>
                </a:solidFill>
              </a:rPr>
              <a:t>index3_routing_htmlpage.js</a:t>
            </a:r>
            <a:endParaRPr lang="tr-TR" sz="2400" u="sng" dirty="0"/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2992" y="936136"/>
            <a:ext cx="10572224" cy="5253160"/>
          </a:xfrm>
        </p:spPr>
        <p:txBody>
          <a:bodyPr rtlCol="0">
            <a:normAutofit/>
          </a:bodyPr>
          <a:lstStyle/>
          <a:p>
            <a:pPr marL="0" lvl="3" indent="0" algn="ctr">
              <a:buNone/>
            </a:pPr>
            <a:r>
              <a:rPr lang="tr-TR" sz="2000" b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Static</a:t>
            </a:r>
            <a:r>
              <a:rPr lang="tr-TR" sz="2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Dosyalarla Çalışma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Kendi dosyalarınızı (</a:t>
            </a:r>
            <a:r>
              <a:rPr lang="tr-T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image</a:t>
            </a: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tr-T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css</a:t>
            </a: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tr-T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js</a:t>
            </a: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tr-T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static</a:t>
            </a: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yapmak için «</a:t>
            </a:r>
            <a:r>
              <a:rPr lang="tr-T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public</a:t>
            </a: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» isimli bir klasör onun altına da </a:t>
            </a:r>
            <a:r>
              <a:rPr lang="tr-T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images</a:t>
            </a: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tr-T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css</a:t>
            </a: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ve </a:t>
            </a:r>
            <a:r>
              <a:rPr lang="tr-T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js</a:t>
            </a: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isimli üç klasör oluşturarak </a:t>
            </a:r>
            <a:r>
              <a:rPr lang="tr-T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public</a:t>
            </a: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klasörünü </a:t>
            </a:r>
            <a:r>
              <a:rPr lang="tr-T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static</a:t>
            </a: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yapabilirsiniz.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tr-T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 bildirimden sonra </a:t>
            </a:r>
            <a:r>
              <a:rPr lang="tr-T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public</a:t>
            </a: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altındaki klasör ve dosyalara /</a:t>
            </a:r>
            <a:r>
              <a:rPr lang="tr-T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static</a:t>
            </a: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takma adı altından erişebilirsiniz. Aslında bu güvenlik te sağlar. Örneğin </a:t>
            </a:r>
            <a:r>
              <a:rPr lang="tr-T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index.html’ye</a:t>
            </a: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resim ekleyebilirsiniz.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tr-T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Slayt Numarası Yer Tutucusu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tr-TR" smtClean="0"/>
              <a:pPr rtl="0"/>
              <a:t>48</a:t>
            </a:fld>
            <a:endParaRPr lang="tr-TR" dirty="0"/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488" y="2259612"/>
            <a:ext cx="10483702" cy="307741"/>
          </a:xfrm>
          <a:prstGeom prst="rect">
            <a:avLst/>
          </a:prstGeom>
        </p:spPr>
      </p:pic>
      <p:pic>
        <p:nvPicPr>
          <p:cNvPr id="8" name="Resim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433" y="3647242"/>
            <a:ext cx="6417645" cy="2542054"/>
          </a:xfrm>
          <a:prstGeom prst="rect">
            <a:avLst/>
          </a:prstGeom>
        </p:spPr>
      </p:pic>
      <p:pic>
        <p:nvPicPr>
          <p:cNvPr id="9" name="Resim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0356" y="3294000"/>
            <a:ext cx="3256586" cy="35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83522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aşlık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57086"/>
            <a:ext cx="11438792" cy="572907"/>
          </a:xfrm>
        </p:spPr>
        <p:txBody>
          <a:bodyPr rtlCol="0">
            <a:noAutofit/>
          </a:bodyPr>
          <a:lstStyle/>
          <a:p>
            <a:pPr algn="ctr"/>
            <a:r>
              <a:rPr lang="tr-TR" sz="2400" dirty="0"/>
              <a:t>Express Framework</a:t>
            </a:r>
            <a:r>
              <a:rPr lang="tr-TR" sz="2400" dirty="0">
                <a:solidFill>
                  <a:schemeClr val="accent1"/>
                </a:solidFill>
              </a:rPr>
              <a:t>-&gt;2_app_2_Express_Framework-&gt;</a:t>
            </a:r>
            <a:r>
              <a:rPr lang="tr-TR" sz="2400" u="sng" dirty="0">
                <a:solidFill>
                  <a:schemeClr val="accent1"/>
                </a:solidFill>
              </a:rPr>
              <a:t>index.html </a:t>
            </a:r>
            <a:r>
              <a:rPr lang="tr-TR" sz="2400" u="sng" dirty="0" err="1">
                <a:solidFill>
                  <a:schemeClr val="accent1"/>
                </a:solidFill>
              </a:rPr>
              <a:t>and</a:t>
            </a:r>
            <a:r>
              <a:rPr lang="tr-TR" sz="2400" u="sng" dirty="0">
                <a:solidFill>
                  <a:schemeClr val="accent1"/>
                </a:solidFill>
              </a:rPr>
              <a:t> blogs.html</a:t>
            </a:r>
            <a:endParaRPr lang="tr-TR" sz="2400" u="sng" dirty="0"/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2992" y="936136"/>
            <a:ext cx="10572224" cy="5253160"/>
          </a:xfrm>
        </p:spPr>
        <p:txBody>
          <a:bodyPr rtlCol="0">
            <a:normAutofit/>
          </a:bodyPr>
          <a:lstStyle/>
          <a:p>
            <a:pPr marL="0" lvl="3" indent="0" algn="ctr">
              <a:buNone/>
            </a:pPr>
            <a:r>
              <a:rPr lang="tr-TR" sz="2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Biraz </a:t>
            </a:r>
            <a:r>
              <a:rPr lang="tr-TR" sz="2000" b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Bootstrap</a:t>
            </a:r>
            <a:r>
              <a:rPr lang="tr-TR" sz="2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-&gt;Html sayfalarını hazırlama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Bootstrap</a:t>
            </a: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intellisense’i</a:t>
            </a: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kurarsanız daha kolay yazarsınız.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Kurduktan sonra aktif etmek için;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ctrl + shift + p </a:t>
            </a:r>
            <a:r>
              <a:rPr lang="tr-TR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tuşuna basıp şu kodu kopyalayıp onaylayın. </a:t>
            </a:r>
            <a:r>
              <a:rPr lang="en-US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Bootstrap IntelliSense: Enable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tr-T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Slayt Numarası Yer Tutucusu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tr-TR" smtClean="0"/>
              <a:pPr rtl="0"/>
              <a:t>49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9977595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aşlık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497858" y="301048"/>
            <a:ext cx="10696721" cy="572907"/>
          </a:xfrm>
        </p:spPr>
        <p:txBody>
          <a:bodyPr rtlCol="0">
            <a:noAutofit/>
          </a:bodyPr>
          <a:lstStyle/>
          <a:p>
            <a:pPr algn="ctr" rtl="0"/>
            <a:r>
              <a:rPr lang="tr-TR" sz="2800" dirty="0"/>
              <a:t>Node.js Nedir?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2992" y="1103190"/>
            <a:ext cx="7719544" cy="5253160"/>
          </a:xfrm>
        </p:spPr>
        <p:txBody>
          <a:bodyPr rtlCol="0">
            <a:normAutofit/>
          </a:bodyPr>
          <a:lstStyle/>
          <a:p>
            <a:pPr marL="342900" indent="-342900" algn="just" rtl="0">
              <a:buFont typeface="Arial" panose="020B0604020202020204" pitchFamily="34" charset="0"/>
              <a:buChar char="•"/>
            </a:pPr>
            <a:endParaRPr lang="tr-T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Slayt Numarası Yer Tutucusu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tr-TR" smtClean="0"/>
              <a:pPr rtl="0"/>
              <a:t>5</a:t>
            </a:fld>
            <a:endParaRPr lang="tr-TR"/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375" y="1235491"/>
            <a:ext cx="8463103" cy="3864047"/>
          </a:xfrm>
          <a:prstGeom prst="rect">
            <a:avLst/>
          </a:prstGeom>
        </p:spPr>
      </p:pic>
      <p:sp>
        <p:nvSpPr>
          <p:cNvPr id="10" name="Metin kutusu 9"/>
          <p:cNvSpPr txBox="1"/>
          <p:nvPr/>
        </p:nvSpPr>
        <p:spPr>
          <a:xfrm>
            <a:off x="5895666" y="4862507"/>
            <a:ext cx="4198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Node.js kodları ise sunucuda çalıştırılır.</a:t>
            </a:r>
          </a:p>
        </p:txBody>
      </p:sp>
    </p:spTree>
    <p:extLst>
      <p:ext uri="{BB962C8B-B14F-4D97-AF65-F5344CB8AC3E}">
        <p14:creationId xmlns:p14="http://schemas.microsoft.com/office/powerpoint/2010/main" val="239857317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aşlık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57086"/>
            <a:ext cx="11438792" cy="572907"/>
          </a:xfrm>
        </p:spPr>
        <p:txBody>
          <a:bodyPr rtlCol="0">
            <a:noAutofit/>
          </a:bodyPr>
          <a:lstStyle/>
          <a:p>
            <a:pPr algn="ctr"/>
            <a:r>
              <a:rPr lang="tr-TR" sz="2400" dirty="0"/>
              <a:t>Express Framework</a:t>
            </a:r>
            <a:r>
              <a:rPr lang="tr-TR" sz="2400" dirty="0">
                <a:solidFill>
                  <a:schemeClr val="accent1"/>
                </a:solidFill>
              </a:rPr>
              <a:t>-&gt;2_app_2_Express_Framework-&gt;</a:t>
            </a:r>
            <a:r>
              <a:rPr lang="tr-TR" sz="2400" u="sng" dirty="0">
                <a:solidFill>
                  <a:schemeClr val="accent1"/>
                </a:solidFill>
              </a:rPr>
              <a:t>index.html </a:t>
            </a:r>
            <a:r>
              <a:rPr lang="tr-TR" sz="2400" u="sng" dirty="0" err="1">
                <a:solidFill>
                  <a:schemeClr val="accent1"/>
                </a:solidFill>
              </a:rPr>
              <a:t>and</a:t>
            </a:r>
            <a:r>
              <a:rPr lang="tr-TR" sz="2400" u="sng" dirty="0">
                <a:solidFill>
                  <a:schemeClr val="accent1"/>
                </a:solidFill>
              </a:rPr>
              <a:t> blogs.html</a:t>
            </a:r>
            <a:endParaRPr lang="tr-TR" sz="2400" u="sng" dirty="0"/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2992" y="936136"/>
            <a:ext cx="10572224" cy="5253160"/>
          </a:xfrm>
        </p:spPr>
        <p:txBody>
          <a:bodyPr rtlCol="0">
            <a:normAutofit lnSpcReduction="10000"/>
          </a:bodyPr>
          <a:lstStyle/>
          <a:p>
            <a:pPr marL="0" lvl="3" indent="0" algn="ctr">
              <a:buNone/>
            </a:pPr>
            <a:r>
              <a:rPr lang="tr-TR" sz="2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Biraz </a:t>
            </a:r>
            <a:r>
              <a:rPr lang="tr-TR" sz="2000" b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Bootstrap</a:t>
            </a:r>
            <a:r>
              <a:rPr lang="tr-TR" sz="2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-&gt;Html sayfalarını hazırlama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b="1" u="sng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Navbar</a:t>
            </a:r>
            <a:endParaRPr lang="tr-TR" b="1" u="sng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b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Kısayol</a:t>
            </a:r>
            <a:r>
              <a:rPr lang="tr-TR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tr-T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class</a:t>
            </a: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ismini biliyorsanız </a:t>
            </a:r>
            <a:r>
              <a:rPr lang="tr-T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nav.navbar</a:t>
            </a: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navbar-dark</a:t>
            </a: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veya </a:t>
            </a:r>
            <a:r>
              <a:rPr lang="tr-T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div.container</a:t>
            </a: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…şeklinde yazıp </a:t>
            </a:r>
            <a:r>
              <a:rPr lang="tr-T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tab</a:t>
            </a: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tuşuna basın. Otomatik olarak oluşacaktır. Bunu tüm </a:t>
            </a:r>
            <a:r>
              <a:rPr lang="tr-T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tag’ler</a:t>
            </a: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için yapabilirsiniz.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tr-T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tr-T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tr-T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tr-T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tr-T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tr-T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https://getbootstrap.com/docs/5.3/layout/containers/</a:t>
            </a:r>
            <a:endParaRPr lang="tr-T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https://getbootstrap.com/docs/5.3/components/navbar/</a:t>
            </a:r>
            <a:endParaRPr lang="tr-T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tr-T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tr-TR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tr-TR" b="1" u="sng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tr-TR" b="1" u="sng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Slayt Numarası Yer Tutucusu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tr-TR" smtClean="0"/>
              <a:pPr rtl="0"/>
              <a:t>50</a:t>
            </a:fld>
            <a:endParaRPr lang="tr-TR" dirty="0"/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6747" y="2461503"/>
            <a:ext cx="9135529" cy="2418228"/>
          </a:xfrm>
          <a:prstGeom prst="rect">
            <a:avLst/>
          </a:prstGeom>
        </p:spPr>
      </p:pic>
      <p:pic>
        <p:nvPicPr>
          <p:cNvPr id="5" name="Resim 4"/>
          <p:cNvPicPr>
            <a:picLocks noChangeAspect="1"/>
          </p:cNvPicPr>
          <p:nvPr/>
        </p:nvPicPr>
        <p:blipFill rotWithShape="1">
          <a:blip r:embed="rId6"/>
          <a:srcRect r="25857"/>
          <a:stretch/>
        </p:blipFill>
        <p:spPr>
          <a:xfrm>
            <a:off x="590326" y="5994681"/>
            <a:ext cx="10848466" cy="708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51187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aşlık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57086"/>
            <a:ext cx="11438792" cy="572907"/>
          </a:xfrm>
        </p:spPr>
        <p:txBody>
          <a:bodyPr rtlCol="0">
            <a:noAutofit/>
          </a:bodyPr>
          <a:lstStyle/>
          <a:p>
            <a:pPr algn="ctr"/>
            <a:r>
              <a:rPr lang="tr-TR" sz="2400" dirty="0"/>
              <a:t>Express Framework</a:t>
            </a:r>
            <a:r>
              <a:rPr lang="tr-TR" sz="2400" dirty="0">
                <a:solidFill>
                  <a:schemeClr val="accent1"/>
                </a:solidFill>
              </a:rPr>
              <a:t>-&gt;2_app_2_Express_Framework-&gt;</a:t>
            </a:r>
            <a:r>
              <a:rPr lang="tr-TR" sz="2400" u="sng" dirty="0">
                <a:solidFill>
                  <a:schemeClr val="accent1"/>
                </a:solidFill>
              </a:rPr>
              <a:t>index.html </a:t>
            </a:r>
            <a:r>
              <a:rPr lang="tr-TR" sz="2400" u="sng" dirty="0" err="1">
                <a:solidFill>
                  <a:schemeClr val="accent1"/>
                </a:solidFill>
              </a:rPr>
              <a:t>and</a:t>
            </a:r>
            <a:r>
              <a:rPr lang="tr-TR" sz="2400" u="sng" dirty="0">
                <a:solidFill>
                  <a:schemeClr val="accent1"/>
                </a:solidFill>
              </a:rPr>
              <a:t> blogs.html</a:t>
            </a:r>
            <a:endParaRPr lang="tr-TR" sz="2400" u="sng" dirty="0"/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2992" y="936136"/>
            <a:ext cx="11556962" cy="5253160"/>
          </a:xfrm>
        </p:spPr>
        <p:txBody>
          <a:bodyPr rtlCol="0">
            <a:normAutofit/>
          </a:bodyPr>
          <a:lstStyle/>
          <a:p>
            <a:pPr marL="0" lvl="3" indent="0" algn="ctr">
              <a:buNone/>
            </a:pPr>
            <a:r>
              <a:rPr lang="tr-TR" sz="17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Biraz </a:t>
            </a:r>
            <a:r>
              <a:rPr lang="tr-TR" sz="1700" b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Bootstrap</a:t>
            </a:r>
            <a:r>
              <a:rPr lang="tr-TR" sz="17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-&gt;Html sayfalarını hazırlama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navbar-brand</a:t>
            </a:r>
            <a:r>
              <a:rPr lang="tr-TR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proje ismi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Container</a:t>
            </a:r>
            <a:r>
              <a:rPr lang="tr-TR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tr-TR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Container'ı</a:t>
            </a:r>
            <a:r>
              <a:rPr lang="tr-TR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(konteynır), içine web sayfamızda bulunması gereken yazıları, resimleri, videoları veya herhangi bir içeriği koyduğumuz kapsayıcı bir çerçeve, kutu gibi düşünebiliriz.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Sayfamızın içeriklerini belirli ölçülerde </a:t>
            </a:r>
            <a:r>
              <a:rPr lang="tr-TR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container'lar</a:t>
            </a:r>
            <a:r>
              <a:rPr lang="tr-TR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içerisine koyuyoruz ve ayrıca </a:t>
            </a:r>
            <a:r>
              <a:rPr lang="tr-TR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container'lara</a:t>
            </a:r>
            <a:r>
              <a:rPr lang="tr-TR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vereceğimiz </a:t>
            </a:r>
            <a:r>
              <a:rPr lang="tr-TR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class</a:t>
            </a:r>
            <a:r>
              <a:rPr lang="tr-TR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isimlerine göre onlara farklı özellikler katıyoruz.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Containerlar</a:t>
            </a:r>
            <a:r>
              <a:rPr lang="tr-TR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boyutlarını değiştirip </a:t>
            </a:r>
            <a:r>
              <a:rPr lang="tr-TR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responsive</a:t>
            </a:r>
            <a:r>
              <a:rPr lang="tr-TR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bir tasarım yapmamıza yardımcı oluyorlar. Yani biz bir sayfayı cep telefonu, tablet veya laptop ile görüntülediğimizde cihazların ekran boyutları farklı olacağı için, </a:t>
            </a:r>
            <a:r>
              <a:rPr lang="tr-TR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container'ımızda</a:t>
            </a:r>
            <a:r>
              <a:rPr lang="tr-TR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kendisini bu ekran boyutuna göre yeniden ölçeklendiriyor, ortalıyor veya düzenliyor. Tüm sayfayı tek bir </a:t>
            </a:r>
            <a:r>
              <a:rPr lang="tr-TR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container</a:t>
            </a:r>
            <a:r>
              <a:rPr lang="tr-TR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içerisine koyup düzenleyebileceğimiz gibi, birden fazla </a:t>
            </a:r>
            <a:r>
              <a:rPr lang="tr-TR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container</a:t>
            </a:r>
            <a:r>
              <a:rPr lang="tr-TR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veya iç içe </a:t>
            </a:r>
            <a:r>
              <a:rPr lang="tr-TR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container'da</a:t>
            </a:r>
            <a:r>
              <a:rPr lang="tr-TR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kullanılabiliyor gerektiği durumlarda.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tr-TR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tr-TR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tr-TR" sz="17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tr-TR" sz="1700" b="1" u="sng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tr-TR" sz="1700" b="1" u="sng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Slayt Numarası Yer Tutucusu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tr-TR" smtClean="0"/>
              <a:pPr rtl="0"/>
              <a:t>51</a:t>
            </a:fld>
            <a:endParaRPr lang="tr-TR" dirty="0"/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9687" y="4328964"/>
            <a:ext cx="9135529" cy="2418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3207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aşlık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57086"/>
            <a:ext cx="11438792" cy="572907"/>
          </a:xfrm>
        </p:spPr>
        <p:txBody>
          <a:bodyPr rtlCol="0">
            <a:noAutofit/>
          </a:bodyPr>
          <a:lstStyle/>
          <a:p>
            <a:pPr algn="ctr"/>
            <a:r>
              <a:rPr lang="tr-TR" sz="2400" dirty="0"/>
              <a:t>Express Framework</a:t>
            </a:r>
            <a:r>
              <a:rPr lang="tr-TR" sz="2400" dirty="0">
                <a:solidFill>
                  <a:schemeClr val="accent1"/>
                </a:solidFill>
              </a:rPr>
              <a:t>-&gt;2_app_2_Express_Framework-&gt;</a:t>
            </a:r>
            <a:r>
              <a:rPr lang="tr-TR" sz="2400" u="sng" dirty="0">
                <a:solidFill>
                  <a:schemeClr val="accent1"/>
                </a:solidFill>
              </a:rPr>
              <a:t>index.html </a:t>
            </a:r>
            <a:r>
              <a:rPr lang="tr-TR" sz="2400" u="sng" dirty="0" err="1">
                <a:solidFill>
                  <a:schemeClr val="accent1"/>
                </a:solidFill>
              </a:rPr>
              <a:t>and</a:t>
            </a:r>
            <a:r>
              <a:rPr lang="tr-TR" sz="2400" u="sng" dirty="0">
                <a:solidFill>
                  <a:schemeClr val="accent1"/>
                </a:solidFill>
              </a:rPr>
              <a:t> blogs.html</a:t>
            </a:r>
            <a:endParaRPr lang="tr-TR" sz="2400" u="sng" dirty="0"/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2992" y="936136"/>
            <a:ext cx="11556962" cy="5253160"/>
          </a:xfrm>
        </p:spPr>
        <p:txBody>
          <a:bodyPr rtlCol="0">
            <a:normAutofit/>
          </a:bodyPr>
          <a:lstStyle/>
          <a:p>
            <a:pPr marL="0" lvl="3" indent="0" algn="ctr">
              <a:buNone/>
            </a:pPr>
            <a:r>
              <a:rPr lang="tr-TR" sz="17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Biraz </a:t>
            </a:r>
            <a:r>
              <a:rPr lang="tr-TR" sz="1700" b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Bootstrap</a:t>
            </a:r>
            <a:r>
              <a:rPr lang="tr-TR" sz="17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-&gt;Html sayfalarını hazırlama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Aşağıdaki kodda bazı kısımlar kapalıdır. </a:t>
            </a:r>
            <a:r>
              <a:rPr lang="tr-TR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container</a:t>
            </a:r>
            <a:r>
              <a:rPr lang="tr-TR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mt-3 yeni bir </a:t>
            </a:r>
            <a:r>
              <a:rPr lang="tr-TR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conatiner</a:t>
            </a:r>
            <a:r>
              <a:rPr lang="tr-TR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oluşturur ve </a:t>
            </a:r>
            <a:r>
              <a:rPr lang="tr-TR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margin</a:t>
            </a:r>
            <a:r>
              <a:rPr lang="tr-TR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top:3 olur.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Container</a:t>
            </a:r>
            <a:r>
              <a:rPr lang="tr-TR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içine bir tane </a:t>
            </a:r>
            <a:r>
              <a:rPr lang="tr-TR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row</a:t>
            </a:r>
            <a:r>
              <a:rPr lang="tr-TR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eklenir. Her </a:t>
            </a:r>
            <a:r>
              <a:rPr lang="tr-TR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row</a:t>
            </a:r>
            <a:r>
              <a:rPr lang="tr-TR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12 sütundan oluşur.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Row</a:t>
            </a:r>
            <a:r>
              <a:rPr lang="tr-TR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col-md-3 ve col-md-9 ile iki </a:t>
            </a:r>
            <a:r>
              <a:rPr lang="tr-TR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div’e</a:t>
            </a:r>
            <a:r>
              <a:rPr lang="tr-TR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bölünür. 3 sütun solda ve 9 sütun sağ tarafta olur.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tr-TR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tr-TR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tr-TR" sz="17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tr-TR" sz="1700" b="1" u="sng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tr-TR" sz="1700" b="1" u="sng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Slayt Numarası Yer Tutucusu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tr-TR" smtClean="0"/>
              <a:pPr rtl="0"/>
              <a:t>52</a:t>
            </a:fld>
            <a:endParaRPr lang="tr-TR" dirty="0"/>
          </a:p>
        </p:txBody>
      </p:sp>
      <p:pic>
        <p:nvPicPr>
          <p:cNvPr id="6" name="Resi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0712" y="2836767"/>
            <a:ext cx="8657353" cy="2191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42031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aşlık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57086"/>
            <a:ext cx="11438792" cy="572907"/>
          </a:xfrm>
        </p:spPr>
        <p:txBody>
          <a:bodyPr rtlCol="0">
            <a:noAutofit/>
          </a:bodyPr>
          <a:lstStyle/>
          <a:p>
            <a:pPr algn="ctr"/>
            <a:r>
              <a:rPr lang="tr-TR" sz="2400" dirty="0"/>
              <a:t>Express Framework</a:t>
            </a:r>
            <a:r>
              <a:rPr lang="tr-TR" sz="2400" dirty="0">
                <a:solidFill>
                  <a:schemeClr val="accent1"/>
                </a:solidFill>
              </a:rPr>
              <a:t>-&gt;2_app_2_Express_Framework-&gt;</a:t>
            </a:r>
            <a:r>
              <a:rPr lang="tr-TR" sz="2400" u="sng" dirty="0">
                <a:solidFill>
                  <a:schemeClr val="accent1"/>
                </a:solidFill>
              </a:rPr>
              <a:t>index.html </a:t>
            </a:r>
            <a:r>
              <a:rPr lang="tr-TR" sz="2400" u="sng" dirty="0" err="1">
                <a:solidFill>
                  <a:schemeClr val="accent1"/>
                </a:solidFill>
              </a:rPr>
              <a:t>and</a:t>
            </a:r>
            <a:r>
              <a:rPr lang="tr-TR" sz="2400" u="sng" dirty="0">
                <a:solidFill>
                  <a:schemeClr val="accent1"/>
                </a:solidFill>
              </a:rPr>
              <a:t> blogs.html</a:t>
            </a:r>
            <a:endParaRPr lang="tr-TR" sz="2400" u="sng" dirty="0"/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2992" y="936136"/>
            <a:ext cx="11556962" cy="5253160"/>
          </a:xfrm>
        </p:spPr>
        <p:txBody>
          <a:bodyPr rtlCol="0">
            <a:normAutofit/>
          </a:bodyPr>
          <a:lstStyle/>
          <a:p>
            <a:pPr marL="0" lvl="3" indent="0" algn="ctr">
              <a:buNone/>
            </a:pPr>
            <a:r>
              <a:rPr lang="tr-TR" sz="17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Biraz </a:t>
            </a:r>
            <a:r>
              <a:rPr lang="tr-TR" sz="1700" b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Bootstrap</a:t>
            </a:r>
            <a:r>
              <a:rPr lang="tr-TR" sz="17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-&gt;Html sayfalarını hazırlama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Soldaki col-md-3 </a:t>
            </a:r>
            <a:r>
              <a:rPr lang="tr-TR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divin</a:t>
            </a:r>
            <a:r>
              <a:rPr lang="tr-TR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içeriği aşağıdaki gibidir.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Burada </a:t>
            </a:r>
            <a:r>
              <a:rPr lang="tr-TR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list-group</a:t>
            </a:r>
            <a:r>
              <a:rPr lang="tr-TR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vasıtasıyla bir menü oluşturulmuştur. (</a:t>
            </a:r>
            <a:r>
              <a:rPr lang="tr-TR" sz="17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https://getbootstrap.com/docs/5.3/components/list-group/</a:t>
            </a:r>
            <a:r>
              <a:rPr lang="tr-TR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«</a:t>
            </a:r>
            <a:r>
              <a:rPr lang="tr-TR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list-group-item-action</a:t>
            </a:r>
            <a:r>
              <a:rPr lang="tr-TR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» </a:t>
            </a:r>
            <a:r>
              <a:rPr lang="tr-TR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class’ı</a:t>
            </a:r>
            <a:r>
              <a:rPr lang="tr-TR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liste elemanlarının buton gibi görünmesini sağlar.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«</a:t>
            </a:r>
            <a:r>
              <a:rPr lang="tr-TR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active</a:t>
            </a:r>
            <a:r>
              <a:rPr lang="tr-TR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» </a:t>
            </a:r>
            <a:r>
              <a:rPr lang="tr-TR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class’ı</a:t>
            </a:r>
            <a:r>
              <a:rPr lang="tr-TR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ilgili elemanın seçili olmasını sağlar.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tr-TR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tr-TR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tr-TR" sz="17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tr-TR" sz="1700" b="1" u="sng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tr-TR" sz="1700" b="1" u="sng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Slayt Numarası Yer Tutucusu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tr-TR" smtClean="0"/>
              <a:pPr rtl="0"/>
              <a:t>53</a:t>
            </a:fld>
            <a:endParaRPr lang="tr-TR" dirty="0"/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611" y="2980227"/>
            <a:ext cx="7454326" cy="1764000"/>
          </a:xfrm>
          <a:prstGeom prst="rect">
            <a:avLst/>
          </a:prstGeom>
        </p:spPr>
      </p:pic>
      <p:pic>
        <p:nvPicPr>
          <p:cNvPr id="7" name="Resim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6611" y="4780622"/>
            <a:ext cx="5938044" cy="20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66053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aşlık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57086"/>
            <a:ext cx="11438792" cy="572907"/>
          </a:xfrm>
        </p:spPr>
        <p:txBody>
          <a:bodyPr rtlCol="0">
            <a:noAutofit/>
          </a:bodyPr>
          <a:lstStyle/>
          <a:p>
            <a:pPr algn="ctr"/>
            <a:r>
              <a:rPr lang="tr-TR" sz="2400" dirty="0"/>
              <a:t>Express Framework</a:t>
            </a:r>
            <a:r>
              <a:rPr lang="tr-TR" sz="2400" dirty="0">
                <a:solidFill>
                  <a:schemeClr val="accent1"/>
                </a:solidFill>
              </a:rPr>
              <a:t>-&gt;2_app_2_Express_Framework-&gt;</a:t>
            </a:r>
            <a:r>
              <a:rPr lang="tr-TR" sz="2400" u="sng" dirty="0">
                <a:solidFill>
                  <a:schemeClr val="accent1"/>
                </a:solidFill>
              </a:rPr>
              <a:t>index.html </a:t>
            </a:r>
            <a:r>
              <a:rPr lang="tr-TR" sz="2400" u="sng" dirty="0" err="1">
                <a:solidFill>
                  <a:schemeClr val="accent1"/>
                </a:solidFill>
              </a:rPr>
              <a:t>and</a:t>
            </a:r>
            <a:r>
              <a:rPr lang="tr-TR" sz="2400" u="sng" dirty="0">
                <a:solidFill>
                  <a:schemeClr val="accent1"/>
                </a:solidFill>
              </a:rPr>
              <a:t> blogs.html</a:t>
            </a:r>
            <a:endParaRPr lang="tr-TR" sz="2400" u="sng" dirty="0"/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2992" y="936136"/>
            <a:ext cx="11556962" cy="5253160"/>
          </a:xfrm>
        </p:spPr>
        <p:txBody>
          <a:bodyPr rtlCol="0">
            <a:normAutofit/>
          </a:bodyPr>
          <a:lstStyle/>
          <a:p>
            <a:pPr marL="0" lvl="3" indent="0" algn="ctr">
              <a:buNone/>
            </a:pPr>
            <a:r>
              <a:rPr lang="tr-TR" sz="17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Biraz </a:t>
            </a:r>
            <a:r>
              <a:rPr lang="tr-TR" sz="1700" b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Bootstrap</a:t>
            </a:r>
            <a:r>
              <a:rPr lang="tr-TR" sz="17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-&gt;Html sayfalarını hazırlama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Soldaki col-md-9 </a:t>
            </a:r>
            <a:r>
              <a:rPr lang="tr-TR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divin</a:t>
            </a:r>
            <a:r>
              <a:rPr lang="tr-TR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içeriği aşağıdaki gibidir. Burada birden fazla «</a:t>
            </a:r>
            <a:r>
              <a:rPr lang="tr-TR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card</a:t>
            </a:r>
            <a:r>
              <a:rPr lang="tr-TR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» oluşturulmuştur. (</a:t>
            </a:r>
            <a:r>
              <a:rPr lang="tr-TR" sz="17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https://getbootstrap.com/docs/5.3/components/card/</a:t>
            </a:r>
            <a:r>
              <a:rPr lang="tr-TR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Her </a:t>
            </a:r>
            <a:r>
              <a:rPr lang="tr-TR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card</a:t>
            </a:r>
            <a:r>
              <a:rPr lang="tr-TR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sol tarafta 4, sağ tarafta 8 sütun olan bir satırdan oluşur. Sol tarafa </a:t>
            </a:r>
            <a:r>
              <a:rPr lang="tr-TR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image</a:t>
            </a:r>
            <a:r>
              <a:rPr lang="tr-TR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eklenmiştir. «</a:t>
            </a:r>
            <a:r>
              <a:rPr lang="tr-TR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img-fluid</a:t>
            </a:r>
            <a:r>
              <a:rPr lang="tr-TR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» </a:t>
            </a:r>
            <a:r>
              <a:rPr lang="tr-TR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class’ı</a:t>
            </a:r>
            <a:r>
              <a:rPr lang="tr-TR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resmin genişliğinin bulunduğu yeri(sütunu) kaplamasını sağlar. Genişlik küçüldükçe resim de bu genişliğe tam uyacak şekilde küçülür.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tr-TR" sz="17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tr-TR" sz="1700" b="1" u="sng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tr-TR" sz="1700" b="1" u="sng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Slayt Numarası Yer Tutucusu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tr-TR" smtClean="0"/>
              <a:pPr rtl="0"/>
              <a:t>54</a:t>
            </a:fld>
            <a:endParaRPr lang="tr-TR" dirty="0"/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9650" y="2697766"/>
            <a:ext cx="6599492" cy="4023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06672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aşlık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57086"/>
            <a:ext cx="11438792" cy="572907"/>
          </a:xfrm>
        </p:spPr>
        <p:txBody>
          <a:bodyPr rtlCol="0">
            <a:noAutofit/>
          </a:bodyPr>
          <a:lstStyle/>
          <a:p>
            <a:pPr algn="ctr"/>
            <a:r>
              <a:rPr lang="tr-TR" sz="2400" dirty="0"/>
              <a:t>Express Framework</a:t>
            </a:r>
            <a:r>
              <a:rPr lang="tr-TR" sz="2400" dirty="0">
                <a:solidFill>
                  <a:schemeClr val="accent1"/>
                </a:solidFill>
              </a:rPr>
              <a:t>-&gt;2_app_2_Express_Framework-&gt;</a:t>
            </a:r>
            <a:r>
              <a:rPr lang="tr-TR" sz="2400" u="sng" dirty="0">
                <a:solidFill>
                  <a:schemeClr val="accent1"/>
                </a:solidFill>
              </a:rPr>
              <a:t>index.html </a:t>
            </a:r>
            <a:r>
              <a:rPr lang="tr-TR" sz="2400" u="sng" dirty="0" err="1">
                <a:solidFill>
                  <a:schemeClr val="accent1"/>
                </a:solidFill>
              </a:rPr>
              <a:t>and</a:t>
            </a:r>
            <a:r>
              <a:rPr lang="tr-TR" sz="2400" u="sng" dirty="0">
                <a:solidFill>
                  <a:schemeClr val="accent1"/>
                </a:solidFill>
              </a:rPr>
              <a:t> blogs.html</a:t>
            </a:r>
            <a:endParaRPr lang="tr-TR" sz="2400" u="sng" dirty="0"/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2992" y="936136"/>
            <a:ext cx="11556962" cy="5253160"/>
          </a:xfrm>
        </p:spPr>
        <p:txBody>
          <a:bodyPr rtlCol="0">
            <a:normAutofit/>
          </a:bodyPr>
          <a:lstStyle/>
          <a:p>
            <a:pPr marL="0" lvl="3" indent="0" algn="ctr">
              <a:buNone/>
            </a:pPr>
            <a:r>
              <a:rPr lang="tr-TR" sz="17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Biraz </a:t>
            </a:r>
            <a:r>
              <a:rPr lang="tr-TR" sz="1700" b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Bootstrap</a:t>
            </a:r>
            <a:r>
              <a:rPr lang="tr-TR" sz="17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-&gt;Html sayfalarını hazırlama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Card’ın</a:t>
            </a:r>
            <a:r>
              <a:rPr lang="tr-TR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sağ sütununda </a:t>
            </a:r>
            <a:r>
              <a:rPr lang="tr-TR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card-title</a:t>
            </a:r>
            <a:r>
              <a:rPr lang="tr-TR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ve </a:t>
            </a:r>
            <a:r>
              <a:rPr lang="tr-TR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card-text’ten</a:t>
            </a:r>
            <a:r>
              <a:rPr lang="tr-TR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oluşan </a:t>
            </a:r>
            <a:r>
              <a:rPr lang="tr-TR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card</a:t>
            </a:r>
            <a:r>
              <a:rPr lang="tr-TR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-body vardır.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Card</a:t>
            </a:r>
            <a:r>
              <a:rPr lang="tr-TR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oluşturulduktan sonra kopyala ve yapıştır ile çoğaltılmıştır. Ancak ileride bu içerik dinamik olarak </a:t>
            </a:r>
            <a:r>
              <a:rPr lang="tr-TR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veritabanından</a:t>
            </a:r>
            <a:r>
              <a:rPr lang="tr-TR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çekilerek oluşturulacaktır.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tr-TR" sz="1700" b="1" u="sng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tr-TR" sz="1700" b="1" u="sng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Slayt Numarası Yer Tutucusu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tr-TR" smtClean="0"/>
              <a:pPr rtl="0"/>
              <a:t>55</a:t>
            </a:fld>
            <a:endParaRPr lang="tr-TR" dirty="0"/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005" y="2515203"/>
            <a:ext cx="6599492" cy="4023709"/>
          </a:xfrm>
          <a:prstGeom prst="rect">
            <a:avLst/>
          </a:prstGeom>
        </p:spPr>
      </p:pic>
      <p:pic>
        <p:nvPicPr>
          <p:cNvPr id="2" name="Resim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7436" y="2690447"/>
            <a:ext cx="4336579" cy="2160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48255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aşlık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57086"/>
            <a:ext cx="11438792" cy="572907"/>
          </a:xfrm>
        </p:spPr>
        <p:txBody>
          <a:bodyPr rtlCol="0">
            <a:noAutofit/>
          </a:bodyPr>
          <a:lstStyle/>
          <a:p>
            <a:pPr algn="ctr"/>
            <a:r>
              <a:rPr lang="tr-TR" sz="2400" dirty="0"/>
              <a:t>Express Framework</a:t>
            </a:r>
            <a:r>
              <a:rPr lang="tr-TR" sz="2400" dirty="0">
                <a:solidFill>
                  <a:schemeClr val="accent1"/>
                </a:solidFill>
              </a:rPr>
              <a:t>-&gt;2_app_2_Express_Framework-&gt;</a:t>
            </a:r>
            <a:r>
              <a:rPr lang="tr-TR" sz="2400" u="sng" dirty="0">
                <a:solidFill>
                  <a:schemeClr val="accent1"/>
                </a:solidFill>
              </a:rPr>
              <a:t>index.html </a:t>
            </a:r>
            <a:r>
              <a:rPr lang="tr-TR" sz="2400" u="sng" dirty="0" err="1">
                <a:solidFill>
                  <a:schemeClr val="accent1"/>
                </a:solidFill>
              </a:rPr>
              <a:t>and</a:t>
            </a:r>
            <a:r>
              <a:rPr lang="tr-TR" sz="2400" u="sng" dirty="0">
                <a:solidFill>
                  <a:schemeClr val="accent1"/>
                </a:solidFill>
              </a:rPr>
              <a:t> blogs.html</a:t>
            </a:r>
            <a:endParaRPr lang="tr-TR" sz="2400" u="sng" dirty="0"/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2992" y="936136"/>
            <a:ext cx="11556962" cy="5253160"/>
          </a:xfrm>
        </p:spPr>
        <p:txBody>
          <a:bodyPr rtlCol="0">
            <a:normAutofit/>
          </a:bodyPr>
          <a:lstStyle/>
          <a:p>
            <a:pPr marL="0" lvl="3" indent="0" algn="ctr">
              <a:buNone/>
            </a:pPr>
            <a:r>
              <a:rPr lang="tr-TR" sz="17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Biraz </a:t>
            </a:r>
            <a:r>
              <a:rPr lang="tr-TR" sz="1700" b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Bootstrap</a:t>
            </a:r>
            <a:r>
              <a:rPr lang="tr-TR" sz="17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-&gt;Html sayfalarını hazırlama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Card’ların</a:t>
            </a:r>
            <a:r>
              <a:rPr lang="tr-TR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bulunduğu 9 sütunluk </a:t>
            </a:r>
            <a:r>
              <a:rPr lang="tr-TR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div’in</a:t>
            </a:r>
            <a:r>
              <a:rPr lang="tr-TR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içine bir de </a:t>
            </a:r>
            <a:r>
              <a:rPr lang="tr-TR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pagination</a:t>
            </a:r>
            <a:r>
              <a:rPr lang="tr-TR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eklenmiştir (blogs.html </a:t>
            </a:r>
            <a:r>
              <a:rPr lang="tr-TR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sayfas</a:t>
            </a:r>
            <a:r>
              <a:rPr lang="tr-TR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için). </a:t>
            </a:r>
            <a:r>
              <a:rPr lang="tr-TR" sz="17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1700" b="1" u="sng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https://getbootstrap.com/docs/5.3/components/pagination/</a:t>
            </a:r>
            <a:r>
              <a:rPr lang="tr-TR" sz="17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tr-TR" sz="1700" b="1" u="sng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tr-TR" sz="1700" b="1" u="sng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tr-TR" sz="1700" b="1" u="sng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Slayt Numarası Yer Tutucusu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tr-TR" smtClean="0"/>
              <a:pPr rtl="0"/>
              <a:t>56</a:t>
            </a:fld>
            <a:endParaRPr lang="tr-TR" dirty="0"/>
          </a:p>
        </p:txBody>
      </p:sp>
      <p:pic>
        <p:nvPicPr>
          <p:cNvPr id="6" name="Resim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486" y="2293176"/>
            <a:ext cx="4214225" cy="3467400"/>
          </a:xfrm>
          <a:prstGeom prst="rect">
            <a:avLst/>
          </a:prstGeom>
        </p:spPr>
      </p:pic>
      <p:pic>
        <p:nvPicPr>
          <p:cNvPr id="7" name="Resim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4381" y="2293176"/>
            <a:ext cx="6164604" cy="3761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52396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aşlık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57086"/>
            <a:ext cx="11438792" cy="572907"/>
          </a:xfrm>
        </p:spPr>
        <p:txBody>
          <a:bodyPr rtlCol="0">
            <a:noAutofit/>
          </a:bodyPr>
          <a:lstStyle/>
          <a:p>
            <a:pPr algn="ctr"/>
            <a:r>
              <a:rPr lang="tr-TR" sz="2400" dirty="0"/>
              <a:t>Express Framework</a:t>
            </a:r>
            <a:r>
              <a:rPr lang="tr-TR" sz="2400" dirty="0">
                <a:solidFill>
                  <a:schemeClr val="accent1"/>
                </a:solidFill>
              </a:rPr>
              <a:t>-&gt;2_app_2_Express_Framework-&gt;</a:t>
            </a:r>
            <a:r>
              <a:rPr lang="tr-TR" sz="2400" dirty="0" err="1">
                <a:solidFill>
                  <a:schemeClr val="accent1"/>
                </a:solidFill>
              </a:rPr>
              <a:t>routes</a:t>
            </a:r>
            <a:r>
              <a:rPr lang="tr-TR" sz="2400" dirty="0">
                <a:solidFill>
                  <a:schemeClr val="accent1"/>
                </a:solidFill>
              </a:rPr>
              <a:t>/</a:t>
            </a:r>
            <a:r>
              <a:rPr lang="tr-TR" sz="2400" u="sng" dirty="0">
                <a:solidFill>
                  <a:schemeClr val="accent1"/>
                </a:solidFill>
              </a:rPr>
              <a:t>user.js</a:t>
            </a:r>
            <a:endParaRPr lang="tr-TR" sz="2400" u="sng" dirty="0"/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2992" y="936136"/>
            <a:ext cx="11556962" cy="5253160"/>
          </a:xfrm>
        </p:spPr>
        <p:txBody>
          <a:bodyPr rtlCol="0">
            <a:normAutofit/>
          </a:bodyPr>
          <a:lstStyle/>
          <a:p>
            <a:pPr marL="0" lvl="3" indent="0" algn="ctr">
              <a:buNone/>
            </a:pPr>
            <a:r>
              <a:rPr lang="tr-TR" sz="17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Express </a:t>
            </a:r>
            <a:r>
              <a:rPr lang="tr-TR" sz="1700" b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Router</a:t>
            </a:r>
            <a:r>
              <a:rPr lang="tr-TR" sz="17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Kullanımı ile </a:t>
            </a:r>
            <a:r>
              <a:rPr lang="tr-TR" sz="1700" b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Route</a:t>
            </a:r>
            <a:r>
              <a:rPr lang="tr-TR" sz="17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ve Index.js Dosyasını Ayırma</a:t>
            </a:r>
          </a:p>
          <a:p>
            <a:pPr marL="285750" lvl="3" indent="-285750" algn="just"/>
            <a:r>
              <a:rPr lang="tr-TR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 işlem için öncelikle «</a:t>
            </a:r>
            <a:r>
              <a:rPr lang="tr-TR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routes</a:t>
            </a:r>
            <a:r>
              <a:rPr lang="tr-TR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» isimli bir klasör ve içine «user.js» isimli bir dosya oluşturulmalıdır.</a:t>
            </a:r>
          </a:p>
          <a:p>
            <a:pPr marL="285750" lvl="3" indent="-285750" algn="just"/>
            <a:r>
              <a:rPr lang="tr-TR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user.js dosya içeriği aşağıdaki gibidir. </a:t>
            </a:r>
          </a:p>
          <a:p>
            <a:pPr marL="285750" lvl="3" indent="-285750" algn="just"/>
            <a:r>
              <a:rPr lang="tr-TR" sz="1700" b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Const</a:t>
            </a:r>
            <a:r>
              <a:rPr lang="tr-TR" sz="17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700" b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router</a:t>
            </a:r>
            <a:r>
              <a:rPr lang="tr-TR" sz="17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tr-TR" sz="1700" b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express.Router</a:t>
            </a:r>
            <a:r>
              <a:rPr lang="tr-TR" sz="17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();  </a:t>
            </a:r>
            <a:r>
              <a:rPr lang="tr-TR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ile </a:t>
            </a:r>
            <a:r>
              <a:rPr lang="tr-TR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router</a:t>
            </a:r>
            <a:r>
              <a:rPr lang="tr-TR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oluşturulur. </a:t>
            </a:r>
            <a:r>
              <a:rPr lang="tr-TR" sz="1700" b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app.use</a:t>
            </a:r>
            <a:r>
              <a:rPr lang="tr-TR" sz="17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r>
              <a:rPr lang="tr-TR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yerine aynı kodlar </a:t>
            </a:r>
            <a:r>
              <a:rPr lang="tr-TR" sz="1700" b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router.use</a:t>
            </a:r>
            <a:r>
              <a:rPr lang="tr-TR" sz="17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r>
              <a:rPr lang="tr-TR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ile uygulanır.</a:t>
            </a:r>
          </a:p>
          <a:p>
            <a:pPr marL="285750" lvl="3" indent="-285750" algn="just"/>
            <a:r>
              <a:rPr lang="tr-TR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Ancak burada user.js dosyası </a:t>
            </a:r>
            <a:r>
              <a:rPr lang="tr-TR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routes</a:t>
            </a:r>
            <a:r>
              <a:rPr lang="tr-TR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klasöründe olduğu için </a:t>
            </a:r>
            <a:r>
              <a:rPr lang="tr-TR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path</a:t>
            </a:r>
            <a:r>
              <a:rPr lang="tr-TR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güncellenmelidir. </a:t>
            </a:r>
          </a:p>
          <a:p>
            <a:pPr marL="285750" lvl="3" indent="-285750" algn="just"/>
            <a:r>
              <a:rPr lang="tr-TR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path.join</a:t>
            </a:r>
            <a:r>
              <a:rPr lang="tr-TR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(__</a:t>
            </a:r>
            <a:r>
              <a:rPr lang="tr-TR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dirname</a:t>
            </a:r>
            <a:r>
              <a:rPr lang="tr-TR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,"../</a:t>
            </a:r>
            <a:r>
              <a:rPr lang="tr-TR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views</a:t>
            </a:r>
            <a:r>
              <a:rPr lang="tr-TR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tr-TR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users</a:t>
            </a:r>
            <a:r>
              <a:rPr lang="tr-TR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","index.html") satırında ../ ile </a:t>
            </a:r>
            <a:r>
              <a:rPr lang="tr-TR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views</a:t>
            </a:r>
            <a:r>
              <a:rPr lang="tr-TR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tr-TR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users</a:t>
            </a:r>
            <a:r>
              <a:rPr lang="tr-TR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bir üst klasör için eklenir. ../ kullanılmazsa </a:t>
            </a:r>
            <a:r>
              <a:rPr lang="tr-TR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routes</a:t>
            </a:r>
            <a:r>
              <a:rPr lang="tr-TR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tr-TR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views</a:t>
            </a:r>
            <a:r>
              <a:rPr lang="tr-TR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tr-TR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users</a:t>
            </a:r>
            <a:r>
              <a:rPr lang="tr-TR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olarak eklenir. Bu da hataya sebep olur. Çünkü </a:t>
            </a:r>
            <a:r>
              <a:rPr lang="tr-TR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views</a:t>
            </a:r>
            <a:r>
              <a:rPr lang="tr-TR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ana çalışma klasöründedir.</a:t>
            </a:r>
          </a:p>
          <a:p>
            <a:pPr marL="285750" lvl="3" indent="-285750" algn="just"/>
            <a:endParaRPr lang="tr-TR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3" indent="-285750" algn="just"/>
            <a:r>
              <a:rPr lang="tr-TR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Ayrıca </a:t>
            </a:r>
            <a:r>
              <a:rPr lang="tr-TR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router</a:t>
            </a:r>
            <a:r>
              <a:rPr lang="tr-TR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tr-TR" sz="1700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module.exports</a:t>
            </a:r>
            <a:r>
              <a:rPr lang="tr-TR" sz="17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tr-TR" sz="1700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router</a:t>
            </a:r>
            <a:r>
              <a:rPr lang="tr-TR" sz="17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lvl="3" indent="0" algn="just">
              <a:buNone/>
            </a:pPr>
            <a:r>
              <a:rPr lang="tr-TR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Komut satırı ile dışarı açılmalıdır.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tr-TR" sz="1700" b="1" u="sng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tr-TR" sz="1700" b="1" u="sng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tr-TR" sz="1700" b="1" u="sng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Slayt Numarası Yer Tutucusu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tr-TR" smtClean="0"/>
              <a:pPr rtl="0"/>
              <a:t>57</a:t>
            </a:fld>
            <a:endParaRPr lang="tr-TR" dirty="0"/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3241" y="3124523"/>
            <a:ext cx="6081287" cy="3596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07033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aşlık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57086"/>
            <a:ext cx="11438792" cy="572907"/>
          </a:xfrm>
        </p:spPr>
        <p:txBody>
          <a:bodyPr rtlCol="0">
            <a:noAutofit/>
          </a:bodyPr>
          <a:lstStyle/>
          <a:p>
            <a:pPr algn="ctr"/>
            <a:r>
              <a:rPr lang="tr-TR" sz="2400" dirty="0"/>
              <a:t>Express Framework</a:t>
            </a:r>
            <a:r>
              <a:rPr lang="tr-TR" sz="2400" dirty="0">
                <a:solidFill>
                  <a:schemeClr val="accent1"/>
                </a:solidFill>
              </a:rPr>
              <a:t>-&gt;2_app_2_Express_Framework-&gt; index4_expres_router.js</a:t>
            </a:r>
            <a:endParaRPr lang="tr-TR" sz="2400" u="sng" dirty="0"/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2992" y="936136"/>
            <a:ext cx="11556962" cy="5253160"/>
          </a:xfrm>
        </p:spPr>
        <p:txBody>
          <a:bodyPr rtlCol="0">
            <a:normAutofit/>
          </a:bodyPr>
          <a:lstStyle/>
          <a:p>
            <a:pPr marL="0" lvl="3" indent="0" algn="ctr">
              <a:buNone/>
            </a:pPr>
            <a:r>
              <a:rPr lang="tr-TR" sz="17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Express </a:t>
            </a:r>
            <a:r>
              <a:rPr lang="tr-TR" sz="1700" b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Router</a:t>
            </a:r>
            <a:r>
              <a:rPr lang="tr-TR" sz="17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Kullanımı ile </a:t>
            </a:r>
            <a:r>
              <a:rPr lang="tr-TR" sz="1700" b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Route</a:t>
            </a:r>
            <a:r>
              <a:rPr lang="tr-TR" sz="17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ve Index.js Dosyasını Ayırma</a:t>
            </a:r>
          </a:p>
          <a:p>
            <a:pPr marL="285750" lvl="3" indent="-285750" algn="just"/>
            <a:r>
              <a:rPr lang="tr-TR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Index dosyasının içeriği artık aşağıdaki gibi düzenlenebilir.</a:t>
            </a:r>
          </a:p>
          <a:p>
            <a:pPr marL="285750" lvl="3" indent="-285750" algn="just"/>
            <a:r>
              <a:rPr lang="tr-TR" sz="1700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const</a:t>
            </a:r>
            <a:r>
              <a:rPr lang="tr-TR" sz="17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700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userRoutes</a:t>
            </a:r>
            <a:r>
              <a:rPr lang="tr-TR" sz="17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tr-TR" sz="1700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require</a:t>
            </a:r>
            <a:r>
              <a:rPr lang="tr-TR" sz="17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("./</a:t>
            </a:r>
            <a:r>
              <a:rPr lang="tr-TR" sz="1700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routes</a:t>
            </a:r>
            <a:r>
              <a:rPr lang="tr-TR" sz="17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tr-TR" sz="1700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</a:t>
            </a:r>
            <a:r>
              <a:rPr lang="tr-TR" sz="17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"); </a:t>
            </a:r>
            <a:r>
              <a:rPr lang="tr-TR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kodu ile user.js dosyasında dışarı açılan </a:t>
            </a:r>
            <a:r>
              <a:rPr lang="tr-TR" sz="1700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router</a:t>
            </a:r>
            <a:r>
              <a:rPr lang="tr-TR" sz="17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fonksiyonu </a:t>
            </a:r>
            <a:r>
              <a:rPr lang="tr-TR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import</a:t>
            </a:r>
            <a:r>
              <a:rPr lang="tr-TR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edilir.</a:t>
            </a:r>
          </a:p>
          <a:p>
            <a:pPr marL="285750" lvl="3" indent="-285750" algn="just"/>
            <a:r>
              <a:rPr lang="tr-TR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Sonrasında; </a:t>
            </a:r>
            <a:r>
              <a:rPr lang="tr-TR" sz="1700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app.use</a:t>
            </a:r>
            <a:r>
              <a:rPr lang="tr-TR" sz="17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1700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userRoutes</a:t>
            </a:r>
            <a:r>
              <a:rPr lang="tr-TR" sz="17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); </a:t>
            </a:r>
            <a:r>
              <a:rPr lang="tr-TR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komutu ile </a:t>
            </a:r>
            <a:r>
              <a:rPr lang="tr-TR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route</a:t>
            </a:r>
            <a:r>
              <a:rPr lang="tr-TR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işlemi gerçekleştirilir. Böylece </a:t>
            </a:r>
            <a:r>
              <a:rPr lang="tr-TR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root</a:t>
            </a:r>
            <a:r>
              <a:rPr lang="tr-TR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ile ana kodlar ayrılmış olur.</a:t>
            </a:r>
            <a:endParaRPr lang="tr-TR" sz="17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3" indent="-285750" algn="just"/>
            <a:endParaRPr lang="tr-TR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tr-TR" sz="1700" b="1" u="sng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tr-TR" sz="1700" b="1" u="sng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tr-TR" sz="1700" b="1" u="sng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Slayt Numarası Yer Tutucusu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tr-TR" smtClean="0"/>
              <a:pPr rtl="0"/>
              <a:t>58</a:t>
            </a:fld>
            <a:endParaRPr lang="tr-TR" dirty="0"/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5354" y="2357688"/>
            <a:ext cx="8855903" cy="3067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46864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aşlık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57086"/>
            <a:ext cx="11438792" cy="572907"/>
          </a:xfrm>
        </p:spPr>
        <p:txBody>
          <a:bodyPr rtlCol="0">
            <a:noAutofit/>
          </a:bodyPr>
          <a:lstStyle/>
          <a:p>
            <a:pPr algn="ctr"/>
            <a:r>
              <a:rPr lang="tr-TR" sz="2400" dirty="0"/>
              <a:t>Express Framework</a:t>
            </a:r>
            <a:r>
              <a:rPr lang="tr-TR" sz="2400" dirty="0">
                <a:solidFill>
                  <a:schemeClr val="accent1"/>
                </a:solidFill>
              </a:rPr>
              <a:t>-&gt;2_app_2_Express_Framework-&gt; index4_expres_router.js ve </a:t>
            </a:r>
            <a:r>
              <a:rPr lang="tr-TR" sz="2400" dirty="0" err="1">
                <a:solidFill>
                  <a:schemeClr val="accent1"/>
                </a:solidFill>
              </a:rPr>
              <a:t>routes</a:t>
            </a:r>
            <a:r>
              <a:rPr lang="tr-TR" sz="2400" dirty="0">
                <a:solidFill>
                  <a:schemeClr val="accent1"/>
                </a:solidFill>
              </a:rPr>
              <a:t>/admin.js</a:t>
            </a:r>
            <a:endParaRPr lang="tr-TR" sz="2400" u="sng" dirty="0"/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2992" y="936136"/>
            <a:ext cx="11556962" cy="5253160"/>
          </a:xfrm>
        </p:spPr>
        <p:txBody>
          <a:bodyPr rtlCol="0">
            <a:normAutofit/>
          </a:bodyPr>
          <a:lstStyle/>
          <a:p>
            <a:pPr marL="0" lvl="3" indent="0" algn="ctr">
              <a:buNone/>
            </a:pPr>
            <a:r>
              <a:rPr lang="tr-TR" sz="17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Express </a:t>
            </a:r>
            <a:r>
              <a:rPr lang="tr-TR" sz="1700" b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Router</a:t>
            </a:r>
            <a:r>
              <a:rPr lang="tr-TR" sz="17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işlemini </a:t>
            </a:r>
            <a:r>
              <a:rPr lang="tr-TR" sz="1700" b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Admin</a:t>
            </a:r>
            <a:r>
              <a:rPr lang="tr-TR" sz="17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Sayfası içinde yapalım</a:t>
            </a:r>
          </a:p>
          <a:p>
            <a:pPr marL="285750" lvl="3" indent="-285750" algn="just"/>
            <a:r>
              <a:rPr lang="tr-TR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routes</a:t>
            </a:r>
            <a:r>
              <a:rPr lang="tr-TR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klasörüne admin.js dosyasını oluşturun. </a:t>
            </a:r>
          </a:p>
          <a:p>
            <a:pPr marL="285750" lvl="3" indent="-285750" algn="just"/>
            <a:r>
              <a:rPr lang="tr-TR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Ayrıca </a:t>
            </a:r>
            <a:r>
              <a:rPr lang="tr-TR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views</a:t>
            </a:r>
            <a:r>
              <a:rPr lang="tr-TR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tr-TR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admin</a:t>
            </a:r>
            <a:r>
              <a:rPr lang="tr-TR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altına yandaki html dosyalarını oluşturun.</a:t>
            </a:r>
          </a:p>
          <a:p>
            <a:pPr marL="285750" lvl="3" indent="-285750" algn="just"/>
            <a:r>
              <a:rPr lang="tr-TR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admin.js dosyasının içeriğini aşağıdaki gibi düzenleyin.</a:t>
            </a:r>
          </a:p>
          <a:p>
            <a:pPr marL="285750" lvl="3" indent="-285750" algn="just"/>
            <a:endParaRPr lang="tr-TR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3" indent="-285750" algn="just"/>
            <a:endParaRPr lang="tr-TR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3" indent="-285750" algn="just"/>
            <a:endParaRPr lang="tr-TR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3" indent="-285750" algn="just"/>
            <a:endParaRPr lang="tr-TR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3" indent="-285750" algn="just"/>
            <a:endParaRPr lang="tr-TR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3" indent="-285750" algn="just"/>
            <a:endParaRPr lang="tr-TR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3" indent="-285750" algn="just"/>
            <a:endParaRPr lang="tr-TR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3" indent="-285750" algn="just"/>
            <a:endParaRPr lang="tr-TR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3" indent="-285750" algn="just"/>
            <a:endParaRPr lang="tr-TR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3" indent="0" algn="just">
              <a:buNone/>
            </a:pPr>
            <a:endParaRPr lang="tr-TR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3" indent="-285750" algn="just"/>
            <a:r>
              <a:rPr lang="tr-TR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index4_expres_router.js dosyasını aşağıdaki gibi düzenleyin. </a:t>
            </a:r>
            <a:r>
              <a:rPr lang="tr-TR" sz="1700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app.use</a:t>
            </a:r>
            <a:r>
              <a:rPr lang="tr-TR" sz="17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1700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adminRoutes</a:t>
            </a:r>
            <a:r>
              <a:rPr lang="tr-TR" sz="17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); </a:t>
            </a:r>
            <a:r>
              <a:rPr lang="tr-TR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satırı </a:t>
            </a:r>
            <a:r>
              <a:rPr lang="tr-TR" sz="1700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app.use</a:t>
            </a:r>
            <a:r>
              <a:rPr lang="tr-TR" sz="17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1700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userRoutes</a:t>
            </a:r>
            <a:r>
              <a:rPr lang="tr-TR" sz="17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); </a:t>
            </a:r>
            <a:r>
              <a:rPr lang="tr-TR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satırından önce olmalıdır. Aksi halde hep </a:t>
            </a:r>
            <a:r>
              <a:rPr lang="tr-TR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userRoutes</a:t>
            </a:r>
            <a:r>
              <a:rPr lang="tr-TR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çalışır. Çünkü sürekli </a:t>
            </a:r>
            <a:r>
              <a:rPr lang="tr-TR" sz="1700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router.use</a:t>
            </a:r>
            <a:r>
              <a:rPr lang="tr-TR" sz="17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("/"……. </a:t>
            </a:r>
            <a:r>
              <a:rPr lang="tr-TR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satırı çalışır.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tr-TR" sz="1700" b="1" u="sng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tr-TR" sz="1700" b="1" u="sng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tr-TR" sz="1700" b="1" u="sng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Slayt Numarası Yer Tutucusu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tr-TR" smtClean="0"/>
              <a:pPr rtl="0"/>
              <a:t>59</a:t>
            </a:fld>
            <a:endParaRPr lang="tr-TR" dirty="0"/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4689" y="1248753"/>
            <a:ext cx="1737511" cy="1089754"/>
          </a:xfrm>
          <a:prstGeom prst="rect">
            <a:avLst/>
          </a:prstGeom>
        </p:spPr>
      </p:pic>
      <p:pic>
        <p:nvPicPr>
          <p:cNvPr id="6" name="Resim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132" y="2178548"/>
            <a:ext cx="4789099" cy="2721674"/>
          </a:xfrm>
          <a:prstGeom prst="rect">
            <a:avLst/>
          </a:prstGeom>
        </p:spPr>
      </p:pic>
      <p:pic>
        <p:nvPicPr>
          <p:cNvPr id="8" name="Resim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132" y="5800642"/>
            <a:ext cx="9320068" cy="777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6770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aşlık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497858" y="301048"/>
            <a:ext cx="10696721" cy="572907"/>
          </a:xfrm>
        </p:spPr>
        <p:txBody>
          <a:bodyPr rtlCol="0">
            <a:noAutofit/>
          </a:bodyPr>
          <a:lstStyle/>
          <a:p>
            <a:pPr algn="ctr" rtl="0"/>
            <a:r>
              <a:rPr lang="tr-TR" sz="2800" dirty="0"/>
              <a:t>Node.js Kurulumlar-</a:t>
            </a:r>
            <a:r>
              <a:rPr lang="tr-TR" sz="2800" dirty="0">
                <a:solidFill>
                  <a:schemeClr val="accent1"/>
                </a:solidFill>
              </a:rPr>
              <a:t>&gt;Node.js kurulumu</a:t>
            </a:r>
            <a:endParaRPr lang="tr-TR" sz="2800" dirty="0"/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2991" y="1103190"/>
            <a:ext cx="11416285" cy="5253160"/>
          </a:xfrm>
        </p:spPr>
        <p:txBody>
          <a:bodyPr rtlCol="0">
            <a:norm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Aşağıdaki linkten </a:t>
            </a:r>
            <a:r>
              <a:rPr lang="tr-TR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node.js’i</a:t>
            </a:r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indirin ve yükleyin.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https://nodejs.org/en</a:t>
            </a:r>
            <a:endParaRPr lang="tr-T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Kurulumdan sonra </a:t>
            </a:r>
            <a:r>
              <a:rPr lang="tr-TR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power</a:t>
            </a:r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Shell komut satırından aşağıdaki komut ile kontrol edin.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tr-TR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node</a:t>
            </a:r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</a:t>
            </a:r>
            <a:r>
              <a:rPr lang="tr-TR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version</a:t>
            </a:r>
            <a:endParaRPr lang="tr-T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tr-T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git kurulumunu yapıp onun komut istemini de (Git </a:t>
            </a:r>
            <a:r>
              <a:rPr lang="tr-TR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Bash</a:t>
            </a:r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kullanabilirsiniz.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https://git-scm.com/downloads</a:t>
            </a:r>
          </a:p>
        </p:txBody>
      </p:sp>
      <p:sp>
        <p:nvSpPr>
          <p:cNvPr id="11" name="Slayt Numarası Yer Tutucusu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tr-TR" smtClean="0"/>
              <a:pPr rtl="0"/>
              <a:t>6</a:t>
            </a:fld>
            <a:endParaRPr lang="tr-TR"/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1679" y="2735853"/>
            <a:ext cx="3482642" cy="800169"/>
          </a:xfrm>
          <a:prstGeom prst="rect">
            <a:avLst/>
          </a:prstGeom>
        </p:spPr>
      </p:pic>
      <p:pic>
        <p:nvPicPr>
          <p:cNvPr id="6" name="Resim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31886" y="4256813"/>
            <a:ext cx="2340034" cy="614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02969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aşlık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57086"/>
            <a:ext cx="11438792" cy="572907"/>
          </a:xfrm>
        </p:spPr>
        <p:txBody>
          <a:bodyPr rtlCol="0">
            <a:noAutofit/>
          </a:bodyPr>
          <a:lstStyle/>
          <a:p>
            <a:pPr algn="ctr"/>
            <a:r>
              <a:rPr lang="tr-TR" sz="2400" dirty="0"/>
              <a:t>Express Framework</a:t>
            </a:r>
            <a:r>
              <a:rPr lang="tr-TR" sz="2400" dirty="0">
                <a:solidFill>
                  <a:schemeClr val="accent1"/>
                </a:solidFill>
              </a:rPr>
              <a:t>-&gt;2_app_2_Express_Framework-&gt; index4_expres_router.js ve </a:t>
            </a:r>
            <a:r>
              <a:rPr lang="tr-TR" sz="2400" dirty="0" err="1">
                <a:solidFill>
                  <a:schemeClr val="accent1"/>
                </a:solidFill>
              </a:rPr>
              <a:t>routes</a:t>
            </a:r>
            <a:r>
              <a:rPr lang="tr-TR" sz="2400" dirty="0">
                <a:solidFill>
                  <a:schemeClr val="accent1"/>
                </a:solidFill>
              </a:rPr>
              <a:t>/admin.js</a:t>
            </a:r>
            <a:endParaRPr lang="tr-TR" sz="2400" u="sng" dirty="0"/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2992" y="936136"/>
            <a:ext cx="11556962" cy="5253160"/>
          </a:xfrm>
        </p:spPr>
        <p:txBody>
          <a:bodyPr rtlCol="0">
            <a:normAutofit/>
          </a:bodyPr>
          <a:lstStyle/>
          <a:p>
            <a:pPr marL="0" lvl="3" indent="0" algn="ctr">
              <a:buNone/>
            </a:pPr>
            <a:r>
              <a:rPr lang="tr-TR" sz="17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Express </a:t>
            </a:r>
            <a:r>
              <a:rPr lang="tr-TR" sz="1700" b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Router</a:t>
            </a:r>
            <a:r>
              <a:rPr lang="tr-TR" sz="17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işlemini </a:t>
            </a:r>
            <a:r>
              <a:rPr lang="tr-TR" sz="1700" b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Admin</a:t>
            </a:r>
            <a:r>
              <a:rPr lang="tr-TR" sz="17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Sayfası içinde yapalım</a:t>
            </a:r>
          </a:p>
          <a:p>
            <a:pPr marL="285750" lvl="3" indent="-285750" algn="just"/>
            <a:r>
              <a:rPr lang="tr-TR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admin.js dosyasında </a:t>
            </a:r>
            <a:r>
              <a:rPr lang="tr-TR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path’lerdeki</a:t>
            </a:r>
            <a:r>
              <a:rPr lang="tr-TR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admin</a:t>
            </a:r>
            <a:r>
              <a:rPr lang="tr-TR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ön eki kaldırılabilir. Ancak index.js dosyasında </a:t>
            </a:r>
            <a:r>
              <a:rPr lang="tr-TR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app.use</a:t>
            </a:r>
            <a:r>
              <a:rPr lang="tr-TR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komutuna /</a:t>
            </a:r>
            <a:r>
              <a:rPr lang="tr-TR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admin</a:t>
            </a:r>
            <a:r>
              <a:rPr lang="tr-TR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ön eki eklenmelidir. Böylece her istek için </a:t>
            </a:r>
            <a:r>
              <a:rPr lang="tr-TR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admin</a:t>
            </a:r>
            <a:r>
              <a:rPr lang="tr-TR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yazmaktan kurtulmuş olursunuz. admin.js aşağıdaki gibi olur.</a:t>
            </a:r>
          </a:p>
          <a:p>
            <a:pPr marL="285750" lvl="3" indent="-285750" algn="just"/>
            <a:endParaRPr lang="tr-TR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3" indent="-285750" algn="just"/>
            <a:endParaRPr lang="tr-TR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3" indent="-285750" algn="just"/>
            <a:endParaRPr lang="tr-TR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3" indent="-285750" algn="just"/>
            <a:endParaRPr lang="tr-TR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3" indent="-285750" algn="just"/>
            <a:endParaRPr lang="tr-TR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3" indent="-285750" algn="just"/>
            <a:endParaRPr lang="tr-TR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3" indent="-285750" algn="just"/>
            <a:endParaRPr lang="tr-TR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3" indent="-285750" algn="just"/>
            <a:endParaRPr lang="tr-TR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3" indent="-285750" algn="just"/>
            <a:endParaRPr lang="tr-TR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3" indent="-285750" algn="just"/>
            <a:endParaRPr lang="tr-TR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3" indent="0" algn="just">
              <a:buNone/>
            </a:pPr>
            <a:endParaRPr lang="tr-TR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tr-TR" sz="1700" b="1" u="sng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tr-TR" sz="1700" b="1" u="sng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tr-TR" sz="1700" b="1" u="sng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Slayt Numarası Yer Tutucusu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tr-TR" smtClean="0"/>
              <a:pPr rtl="0"/>
              <a:t>60</a:t>
            </a:fld>
            <a:endParaRPr lang="tr-TR" dirty="0"/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4054" y="2145322"/>
            <a:ext cx="3353091" cy="472481"/>
          </a:xfrm>
          <a:prstGeom prst="rect">
            <a:avLst/>
          </a:prstGeom>
        </p:spPr>
      </p:pic>
      <p:pic>
        <p:nvPicPr>
          <p:cNvPr id="7" name="Resim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7505" y="3312755"/>
            <a:ext cx="4826189" cy="2721674"/>
          </a:xfrm>
          <a:prstGeom prst="rect">
            <a:avLst/>
          </a:prstGeom>
        </p:spPr>
      </p:pic>
      <p:pic>
        <p:nvPicPr>
          <p:cNvPr id="10" name="Resim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1648" y="3312755"/>
            <a:ext cx="4789099" cy="2721674"/>
          </a:xfrm>
          <a:prstGeom prst="rect">
            <a:avLst/>
          </a:prstGeom>
        </p:spPr>
      </p:pic>
      <p:sp>
        <p:nvSpPr>
          <p:cNvPr id="9" name="Sağ Ok 8"/>
          <p:cNvSpPr/>
          <p:nvPr/>
        </p:nvSpPr>
        <p:spPr>
          <a:xfrm>
            <a:off x="5095143" y="4229100"/>
            <a:ext cx="1011509" cy="44449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2" name="Aşağı Ok 11"/>
          <p:cNvSpPr/>
          <p:nvPr/>
        </p:nvSpPr>
        <p:spPr>
          <a:xfrm>
            <a:off x="7104185" y="3789485"/>
            <a:ext cx="96715" cy="1143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14006885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aşlık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57086"/>
            <a:ext cx="11438792" cy="572907"/>
          </a:xfrm>
        </p:spPr>
        <p:txBody>
          <a:bodyPr rtlCol="0">
            <a:noAutofit/>
          </a:bodyPr>
          <a:lstStyle/>
          <a:p>
            <a:pPr algn="ctr"/>
            <a:r>
              <a:rPr lang="tr-TR" sz="2400" dirty="0"/>
              <a:t>TEMPLATE ENGINE</a:t>
            </a:r>
            <a:r>
              <a:rPr lang="tr-TR" sz="2400" dirty="0">
                <a:solidFill>
                  <a:schemeClr val="accent1"/>
                </a:solidFill>
              </a:rPr>
              <a:t>&gt;3_app_3_Tepmlate_Engine_Ejs-&gt;</a:t>
            </a:r>
            <a:endParaRPr lang="tr-TR" sz="2400" u="sng" dirty="0"/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2992" y="936136"/>
            <a:ext cx="11556962" cy="5253160"/>
          </a:xfrm>
        </p:spPr>
        <p:txBody>
          <a:bodyPr rtlCol="0">
            <a:normAutofit/>
          </a:bodyPr>
          <a:lstStyle/>
          <a:p>
            <a:pPr marL="285750" lvl="3" indent="-285750" algn="just">
              <a:spcBef>
                <a:spcPts val="0"/>
              </a:spcBef>
              <a:spcAft>
                <a:spcPts val="1200"/>
              </a:spcAft>
            </a:pPr>
            <a:r>
              <a:rPr lang="tr-TR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Veri tabanından gelen bilgiyi .html sayfasına yansıtmak için </a:t>
            </a:r>
            <a:r>
              <a:rPr lang="tr-TR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Template</a:t>
            </a:r>
            <a:r>
              <a:rPr lang="tr-TR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Engine komutları kullanılmalıdır. </a:t>
            </a:r>
          </a:p>
          <a:p>
            <a:pPr marL="285750" lvl="3" indent="-285750" algn="just">
              <a:spcBef>
                <a:spcPts val="0"/>
              </a:spcBef>
              <a:spcAft>
                <a:spcPts val="1200"/>
              </a:spcAft>
            </a:pPr>
            <a:r>
              <a:rPr lang="tr-TR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Veri </a:t>
            </a:r>
            <a:r>
              <a:rPr lang="tr-TR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veri</a:t>
            </a:r>
            <a:r>
              <a:rPr lang="tr-TR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tabanından .</a:t>
            </a:r>
            <a:r>
              <a:rPr lang="tr-TR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js</a:t>
            </a:r>
            <a:r>
              <a:rPr lang="tr-TR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dosyasına oradan da .html sayfasına  parametre olarak gönderilir. Html dosyasına gelen bilginin ele alınması ve .html içine dinamik olarak entegre edilmesi </a:t>
            </a:r>
            <a:r>
              <a:rPr lang="tr-TR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Template</a:t>
            </a:r>
            <a:r>
              <a:rPr lang="tr-TR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Engine vasıtasıyla gerçekleştirilir.</a:t>
            </a:r>
          </a:p>
          <a:p>
            <a:pPr marL="285750" lvl="3" indent="-285750" algn="just">
              <a:spcBef>
                <a:spcPts val="0"/>
              </a:spcBef>
              <a:spcAft>
                <a:spcPts val="1200"/>
              </a:spcAft>
            </a:pPr>
            <a:r>
              <a:rPr lang="tr-TR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Template</a:t>
            </a:r>
            <a:r>
              <a:rPr lang="tr-TR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engine için farklı seçenekler mevcuttur. Bu ders kapsamında </a:t>
            </a:r>
            <a:r>
              <a:rPr lang="tr-TR" sz="17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EJS (Embedded Java </a:t>
            </a:r>
            <a:r>
              <a:rPr lang="tr-TR" sz="1700" b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Script</a:t>
            </a:r>
            <a:r>
              <a:rPr lang="tr-TR" sz="17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tr-TR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kullanılacaktır.</a:t>
            </a:r>
          </a:p>
          <a:p>
            <a:pPr marL="285750" lvl="3" indent="-285750" algn="just"/>
            <a:endParaRPr lang="tr-TR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3" indent="-285750" algn="just"/>
            <a:endParaRPr lang="tr-TR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3" indent="-285750" algn="just"/>
            <a:endParaRPr lang="tr-TR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3" indent="-285750" algn="just"/>
            <a:endParaRPr lang="tr-TR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3" indent="-285750" algn="just"/>
            <a:endParaRPr lang="tr-TR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3" indent="-285750" algn="just"/>
            <a:endParaRPr lang="tr-TR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3" indent="-285750" algn="just"/>
            <a:endParaRPr lang="tr-TR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3" indent="-285750" algn="just"/>
            <a:endParaRPr lang="tr-TR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3" indent="-285750" algn="just"/>
            <a:endParaRPr lang="tr-TR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3" indent="-285750" algn="just"/>
            <a:endParaRPr lang="tr-TR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3" indent="0" algn="just">
              <a:buNone/>
            </a:pPr>
            <a:endParaRPr lang="tr-TR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tr-TR" sz="1700" b="1" u="sng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tr-TR" sz="1700" b="1" u="sng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tr-TR" sz="1700" b="1" u="sng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Slayt Numarası Yer Tutucusu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tr-TR" smtClean="0"/>
              <a:pPr rtl="0"/>
              <a:t>61</a:t>
            </a:fld>
            <a:endParaRPr lang="tr-TR" dirty="0"/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8304" y="3109473"/>
            <a:ext cx="7818798" cy="2301439"/>
          </a:xfrm>
          <a:prstGeom prst="rect">
            <a:avLst/>
          </a:prstGeom>
        </p:spPr>
      </p:pic>
      <p:pic>
        <p:nvPicPr>
          <p:cNvPr id="6" name="Resim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3773" y="2349465"/>
            <a:ext cx="1760373" cy="1379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98613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aşlık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57086"/>
            <a:ext cx="11438792" cy="572907"/>
          </a:xfrm>
        </p:spPr>
        <p:txBody>
          <a:bodyPr rtlCol="0">
            <a:noAutofit/>
          </a:bodyPr>
          <a:lstStyle/>
          <a:p>
            <a:pPr algn="ctr"/>
            <a:r>
              <a:rPr lang="tr-TR" sz="2400" dirty="0"/>
              <a:t>TEMPLATE ENGINE</a:t>
            </a:r>
            <a:r>
              <a:rPr lang="tr-TR" sz="2400" dirty="0">
                <a:solidFill>
                  <a:schemeClr val="accent1"/>
                </a:solidFill>
              </a:rPr>
              <a:t>&gt;3_app_3_Tepmlate_Engine_Ejs-&gt;</a:t>
            </a:r>
            <a:endParaRPr lang="tr-TR" sz="2400" u="sng" dirty="0"/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2992" y="936136"/>
            <a:ext cx="11556962" cy="5253160"/>
          </a:xfrm>
        </p:spPr>
        <p:txBody>
          <a:bodyPr rtlCol="0">
            <a:normAutofit/>
          </a:bodyPr>
          <a:lstStyle/>
          <a:p>
            <a:pPr marL="0" lvl="3" indent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tr-TR" sz="1700" b="1" u="sng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EJS Kurulumu</a:t>
            </a:r>
          </a:p>
          <a:p>
            <a:pPr marL="285750" lvl="3" indent="-285750" algn="just">
              <a:lnSpc>
                <a:spcPct val="150000"/>
              </a:lnSpc>
            </a:pPr>
            <a:r>
              <a:rPr lang="tr-TR" sz="17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https://expressjs.com/en/guide/using-template-engines.html</a:t>
            </a:r>
            <a:endParaRPr lang="tr-TR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3" indent="-285750" algn="just">
              <a:lnSpc>
                <a:spcPct val="150000"/>
              </a:lnSpc>
            </a:pPr>
            <a:r>
              <a:rPr lang="tr-TR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Kurulum için aşağıdaki kodu terminalde çalıştırın.</a:t>
            </a:r>
          </a:p>
          <a:p>
            <a:pPr marL="0" lvl="3" indent="0" algn="just">
              <a:lnSpc>
                <a:spcPct val="150000"/>
              </a:lnSpc>
              <a:buNone/>
            </a:pPr>
            <a:r>
              <a:rPr lang="tr-TR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tr-TR" sz="1700" b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npm</a:t>
            </a:r>
            <a:r>
              <a:rPr lang="tr-TR" sz="17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700" b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install</a:t>
            </a:r>
            <a:r>
              <a:rPr lang="tr-TR" sz="17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700" b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ejs</a:t>
            </a:r>
            <a:endParaRPr lang="tr-TR" sz="1700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3" indent="-285750" algn="just"/>
            <a:endParaRPr lang="tr-TR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3" indent="-285750" algn="just"/>
            <a:endParaRPr lang="tr-TR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3" indent="-285750" algn="just"/>
            <a:endParaRPr lang="tr-TR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3" indent="-285750" algn="just">
              <a:lnSpc>
                <a:spcPct val="150000"/>
              </a:lnSpc>
              <a:spcBef>
                <a:spcPts val="0"/>
              </a:spcBef>
            </a:pPr>
            <a:r>
              <a:rPr lang="tr-TR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Kısayoldan</a:t>
            </a:r>
            <a:r>
              <a:rPr lang="tr-TR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ejs</a:t>
            </a:r>
            <a:r>
              <a:rPr lang="tr-TR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komutlarını yazmak için kurun.</a:t>
            </a:r>
          </a:p>
          <a:p>
            <a:pPr marL="285750" lvl="3" indent="-285750" algn="just">
              <a:lnSpc>
                <a:spcPct val="150000"/>
              </a:lnSpc>
              <a:spcBef>
                <a:spcPts val="0"/>
              </a:spcBef>
            </a:pPr>
            <a:r>
              <a:rPr lang="tr-TR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Kurulumdan sonra herhangi bir html sayfasında </a:t>
            </a:r>
            <a:r>
              <a:rPr lang="tr-TR" sz="1700" b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ejs</a:t>
            </a:r>
            <a:r>
              <a:rPr lang="tr-TR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yazarsanız size kısa yolları verir. Örneğin. gelen dinamik bir içeriği html sayfasına yazdırmak  için </a:t>
            </a:r>
            <a:r>
              <a:rPr lang="tr-TR" sz="1700" b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ejsout</a:t>
            </a:r>
            <a:r>
              <a:rPr lang="tr-TR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kullanılır. </a:t>
            </a:r>
          </a:p>
          <a:p>
            <a:pPr marL="285750" lvl="3" indent="-285750" algn="just">
              <a:lnSpc>
                <a:spcPct val="150000"/>
              </a:lnSpc>
              <a:spcBef>
                <a:spcPts val="0"/>
              </a:spcBef>
            </a:pPr>
            <a:r>
              <a:rPr lang="tr-TR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tr-TR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için </a:t>
            </a:r>
            <a:r>
              <a:rPr lang="tr-TR" sz="1700" b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ejsif</a:t>
            </a:r>
            <a:r>
              <a:rPr lang="tr-TR" sz="17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tr-TR" sz="1700" b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ejselse</a:t>
            </a:r>
            <a:r>
              <a:rPr lang="tr-TR" sz="17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tr-TR" sz="1700" b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ejselif</a:t>
            </a:r>
            <a:r>
              <a:rPr lang="tr-TR" sz="17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kullanılır.</a:t>
            </a:r>
          </a:p>
          <a:p>
            <a:pPr marL="285750" lvl="3" indent="-285750" algn="just">
              <a:lnSpc>
                <a:spcPct val="150000"/>
              </a:lnSpc>
              <a:spcBef>
                <a:spcPts val="0"/>
              </a:spcBef>
            </a:pPr>
            <a:r>
              <a:rPr lang="tr-TR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Döngü için </a:t>
            </a:r>
            <a:r>
              <a:rPr lang="tr-TR" sz="1700" b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ejsfor</a:t>
            </a:r>
            <a:r>
              <a:rPr lang="tr-TR" sz="17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tr-TR" sz="1700" b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ejseach</a:t>
            </a:r>
            <a:r>
              <a:rPr lang="tr-TR" sz="17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kullanılır.</a:t>
            </a:r>
          </a:p>
          <a:p>
            <a:pPr marL="285750" lvl="3" indent="-285750" algn="just"/>
            <a:endParaRPr lang="tr-TR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3" indent="-285750" algn="just"/>
            <a:endParaRPr lang="tr-TR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3" indent="-285750" algn="just"/>
            <a:endParaRPr lang="tr-TR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3" indent="-285750" algn="just"/>
            <a:endParaRPr lang="tr-TR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3" indent="-285750" algn="just"/>
            <a:endParaRPr lang="tr-TR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3" indent="0" algn="just">
              <a:buNone/>
            </a:pPr>
            <a:endParaRPr lang="tr-TR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tr-TR" sz="1700" b="1" u="sng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tr-TR" sz="1700" b="1" u="sng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tr-TR" sz="1700" b="1" u="sng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Slayt Numarası Yer Tutucusu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tr-TR" smtClean="0"/>
              <a:pPr rtl="0"/>
              <a:t>62</a:t>
            </a:fld>
            <a:endParaRPr lang="tr-TR" dirty="0"/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322" y="2325180"/>
            <a:ext cx="1958510" cy="975445"/>
          </a:xfrm>
          <a:prstGeom prst="rect">
            <a:avLst/>
          </a:prstGeom>
        </p:spPr>
      </p:pic>
      <p:pic>
        <p:nvPicPr>
          <p:cNvPr id="6" name="Resim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4088" y="821452"/>
            <a:ext cx="4663013" cy="2700000"/>
          </a:xfrm>
          <a:prstGeom prst="rect">
            <a:avLst/>
          </a:prstGeom>
        </p:spPr>
      </p:pic>
      <p:pic>
        <p:nvPicPr>
          <p:cNvPr id="7" name="Resim 6"/>
          <p:cNvPicPr>
            <a:picLocks noChangeAspect="1"/>
          </p:cNvPicPr>
          <p:nvPr/>
        </p:nvPicPr>
        <p:blipFill rotWithShape="1">
          <a:blip r:embed="rId6"/>
          <a:srcRect t="13040" b="14568"/>
          <a:stretch/>
        </p:blipFill>
        <p:spPr>
          <a:xfrm>
            <a:off x="4925017" y="3523110"/>
            <a:ext cx="3238781" cy="562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12696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aşlık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57086"/>
            <a:ext cx="11438792" cy="572907"/>
          </a:xfrm>
        </p:spPr>
        <p:txBody>
          <a:bodyPr rtlCol="0">
            <a:noAutofit/>
          </a:bodyPr>
          <a:lstStyle/>
          <a:p>
            <a:pPr algn="ctr"/>
            <a:r>
              <a:rPr lang="tr-TR" sz="2400" dirty="0"/>
              <a:t>TEMPLATE ENGINE</a:t>
            </a:r>
            <a:r>
              <a:rPr lang="tr-TR" sz="2400" dirty="0">
                <a:solidFill>
                  <a:schemeClr val="accent1"/>
                </a:solidFill>
              </a:rPr>
              <a:t>&gt;3_app_3_Tepmlate_Engine_Ejs-&gt;</a:t>
            </a:r>
            <a:endParaRPr lang="tr-TR" sz="2400" u="sng" dirty="0"/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2992" y="936136"/>
            <a:ext cx="11556962" cy="5253160"/>
          </a:xfrm>
        </p:spPr>
        <p:txBody>
          <a:bodyPr rtlCol="0">
            <a:normAutofit/>
          </a:bodyPr>
          <a:lstStyle/>
          <a:p>
            <a:pPr marL="0" lvl="3" indent="0" algn="ctr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tr-TR" sz="1700" b="1" u="sng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EJS Kurulumu</a:t>
            </a:r>
          </a:p>
          <a:p>
            <a:pPr marL="285750" lvl="3" indent="-285750" algn="just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</a:pPr>
            <a:r>
              <a:rPr lang="tr-TR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Bir önceki projedeki </a:t>
            </a:r>
            <a:r>
              <a:rPr lang="tr-TR" sz="1700" b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views</a:t>
            </a:r>
            <a:r>
              <a:rPr lang="tr-TR" sz="17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klasörünü bu projeye kopyalayın ve </a:t>
            </a:r>
            <a:r>
              <a:rPr lang="tr-TR" sz="17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html</a:t>
            </a:r>
            <a:r>
              <a:rPr lang="tr-TR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uzantılarını </a:t>
            </a:r>
            <a:r>
              <a:rPr lang="tr-TR" sz="1700" b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ejs</a:t>
            </a:r>
            <a:r>
              <a:rPr lang="tr-TR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olarak değiştirin.</a:t>
            </a:r>
          </a:p>
          <a:p>
            <a:pPr marL="285750" lvl="3" indent="-285750" algn="just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</a:pPr>
            <a:r>
              <a:rPr lang="tr-TR" sz="1700" b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Routes</a:t>
            </a:r>
            <a:r>
              <a:rPr lang="tr-TR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klasörünü yeni projeye kopyalayın.</a:t>
            </a:r>
          </a:p>
          <a:p>
            <a:pPr marL="285750" lvl="3" indent="-285750" algn="just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</a:pPr>
            <a:r>
              <a:rPr lang="tr-TR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tr-TR" sz="17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ndex4_expres_router.js</a:t>
            </a:r>
            <a:r>
              <a:rPr lang="tr-TR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dosyasını kopyalayın ve ismini </a:t>
            </a:r>
            <a:r>
              <a:rPr lang="tr-TR" sz="17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index.js</a:t>
            </a:r>
            <a:r>
              <a:rPr lang="tr-TR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olarak değiştirin.</a:t>
            </a:r>
          </a:p>
          <a:p>
            <a:pPr marL="285750" lvl="3" indent="-285750" algn="just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</a:pPr>
            <a:r>
              <a:rPr lang="tr-TR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Public</a:t>
            </a:r>
            <a:r>
              <a:rPr lang="tr-TR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klasörünü kopyalayın.</a:t>
            </a:r>
          </a:p>
          <a:p>
            <a:pPr marL="285750" lvl="3" indent="-285750" algn="just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</a:pPr>
            <a:r>
              <a:rPr lang="tr-TR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Terminalde </a:t>
            </a:r>
            <a:r>
              <a:rPr lang="tr-TR" sz="17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cd "3_app_3_Tepmlate_Engine_Ejs</a:t>
            </a:r>
            <a:r>
              <a:rPr lang="tr-TR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" </a:t>
            </a:r>
            <a:r>
              <a:rPr lang="tr-TR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komutu ile proje klasörüne geçerek </a:t>
            </a:r>
            <a:r>
              <a:rPr lang="tr-TR" sz="1700" b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npm</a:t>
            </a:r>
            <a:r>
              <a:rPr lang="tr-TR" sz="17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700" b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init</a:t>
            </a:r>
            <a:r>
              <a:rPr lang="tr-TR" sz="17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komutu ile projeyi başlatın ve </a:t>
            </a:r>
            <a:r>
              <a:rPr lang="tr-TR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package.json</a:t>
            </a:r>
            <a:r>
              <a:rPr lang="tr-TR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dosyası oluşturulsun.</a:t>
            </a:r>
          </a:p>
          <a:p>
            <a:pPr marL="285750" lvl="3" indent="-285750" algn="just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</a:pPr>
            <a:r>
              <a:rPr lang="tr-TR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700" b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npm</a:t>
            </a:r>
            <a:r>
              <a:rPr lang="tr-TR" sz="17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 </a:t>
            </a:r>
            <a:r>
              <a:rPr lang="tr-TR" sz="1700" b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express</a:t>
            </a:r>
            <a:r>
              <a:rPr lang="tr-TR" sz="17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ile Express </a:t>
            </a:r>
            <a:r>
              <a:rPr lang="tr-TR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framework’ünü</a:t>
            </a:r>
            <a:r>
              <a:rPr lang="tr-TR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kurun.</a:t>
            </a:r>
          </a:p>
          <a:p>
            <a:pPr marL="285750" lvl="3" indent="-285750" algn="just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</a:pPr>
            <a:r>
              <a:rPr lang="tr-TR" sz="1700" b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npm</a:t>
            </a:r>
            <a:r>
              <a:rPr lang="tr-TR" sz="17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700" b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install</a:t>
            </a:r>
            <a:r>
              <a:rPr lang="tr-TR" sz="17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700" b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ejs</a:t>
            </a:r>
            <a:r>
              <a:rPr lang="tr-TR" sz="17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ile </a:t>
            </a:r>
            <a:r>
              <a:rPr lang="tr-TR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ejs</a:t>
            </a:r>
            <a:r>
              <a:rPr lang="tr-TR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template</a:t>
            </a:r>
            <a:r>
              <a:rPr lang="tr-TR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engine’ı</a:t>
            </a:r>
            <a:r>
              <a:rPr lang="tr-TR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kurun.</a:t>
            </a:r>
          </a:p>
          <a:p>
            <a:pPr marL="285750" lvl="3" indent="-285750" algn="just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1700" b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npm</a:t>
            </a:r>
            <a:r>
              <a:rPr lang="en-US" sz="17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b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17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bootstrap@5.3.2</a:t>
            </a:r>
            <a:r>
              <a:rPr lang="tr-TR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ile </a:t>
            </a:r>
            <a:r>
              <a:rPr lang="tr-TR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bootstrap’i</a:t>
            </a:r>
            <a:r>
              <a:rPr lang="tr-TR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kurun.</a:t>
            </a: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3" indent="-285750" algn="just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</a:pPr>
            <a:endParaRPr lang="tr-TR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3" indent="-285750" algn="just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</a:pPr>
            <a:endParaRPr lang="tr-TR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3" indent="-285750" algn="just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</a:pPr>
            <a:endParaRPr lang="tr-TR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3" indent="0" algn="just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lang="tr-TR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tr-TR" sz="1700" b="1" u="sng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tr-TR" sz="1700" b="1" u="sng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tr-TR" sz="1700" b="1" u="sng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Slayt Numarası Yer Tutucusu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tr-TR" smtClean="0"/>
              <a:pPr rtl="0"/>
              <a:t>63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31296351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aşlık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57086"/>
            <a:ext cx="11438792" cy="572907"/>
          </a:xfrm>
        </p:spPr>
        <p:txBody>
          <a:bodyPr rtlCol="0">
            <a:noAutofit/>
          </a:bodyPr>
          <a:lstStyle/>
          <a:p>
            <a:pPr algn="ctr"/>
            <a:r>
              <a:rPr lang="tr-TR" sz="2200" dirty="0"/>
              <a:t>TEMPLATE ENGINE</a:t>
            </a:r>
            <a:r>
              <a:rPr lang="tr-TR" sz="2200" dirty="0">
                <a:solidFill>
                  <a:schemeClr val="accent1"/>
                </a:solidFill>
              </a:rPr>
              <a:t>&gt;3_app_3_Tepmlate_Engine_Ejs-&gt;index.js, </a:t>
            </a:r>
            <a:r>
              <a:rPr lang="tr-TR" sz="2200" dirty="0" err="1">
                <a:solidFill>
                  <a:schemeClr val="accent1"/>
                </a:solidFill>
              </a:rPr>
              <a:t>routes</a:t>
            </a:r>
            <a:r>
              <a:rPr lang="tr-TR" sz="2200" dirty="0">
                <a:solidFill>
                  <a:schemeClr val="accent1"/>
                </a:solidFill>
              </a:rPr>
              <a:t>/user.js, admin.js</a:t>
            </a:r>
            <a:endParaRPr lang="tr-TR" sz="2200" u="sng" dirty="0"/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2992" y="936136"/>
            <a:ext cx="7209284" cy="5253160"/>
          </a:xfrm>
        </p:spPr>
        <p:txBody>
          <a:bodyPr rtlCol="0">
            <a:normAutofit/>
          </a:bodyPr>
          <a:lstStyle/>
          <a:p>
            <a:pPr marL="0" lvl="3" indent="0" algn="ctr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tr-TR" sz="1700" b="1" u="sng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Önceki Projeyi EJS Uyumlu Düzenleme</a:t>
            </a:r>
          </a:p>
          <a:p>
            <a:pPr marL="285750" lvl="3" indent="-285750" algn="just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</a:pPr>
            <a:r>
              <a:rPr lang="tr-TR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İlk olarak kullanılacak olan </a:t>
            </a:r>
            <a:r>
              <a:rPr lang="tr-TR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Template</a:t>
            </a:r>
            <a:r>
              <a:rPr lang="tr-TR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Engine index.js dosyasında aşağıdaki gibi set edilmelidir.</a:t>
            </a:r>
          </a:p>
          <a:p>
            <a:pPr marL="0" lvl="3" indent="0" algn="just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tr-TR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tr-TR" sz="1700" b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app.set</a:t>
            </a:r>
            <a:r>
              <a:rPr lang="tr-TR" sz="17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('</a:t>
            </a:r>
            <a:r>
              <a:rPr lang="tr-TR" sz="1700" b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view</a:t>
            </a:r>
            <a:r>
              <a:rPr lang="tr-TR" sz="17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engine', '</a:t>
            </a:r>
            <a:r>
              <a:rPr lang="tr-TR" sz="1700" b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ejs</a:t>
            </a:r>
            <a:r>
              <a:rPr lang="tr-TR" sz="17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')</a:t>
            </a:r>
          </a:p>
          <a:p>
            <a:pPr marL="285750" lvl="3" indent="-285750" algn="just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</a:pPr>
            <a:r>
              <a:rPr lang="tr-TR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Views</a:t>
            </a:r>
            <a:r>
              <a:rPr lang="tr-TR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klasöründeki tüm html dosya uzantıları </a:t>
            </a:r>
            <a:r>
              <a:rPr lang="tr-TR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ejs</a:t>
            </a:r>
            <a:r>
              <a:rPr lang="tr-TR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olarak değiştirilmelidir.</a:t>
            </a:r>
          </a:p>
          <a:p>
            <a:pPr marL="285750" lvl="3" indent="-285750" algn="just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</a:pPr>
            <a:r>
              <a:rPr lang="tr-TR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Routes</a:t>
            </a:r>
            <a:r>
              <a:rPr lang="tr-TR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klasöründeki user.js dosyasında html dosyası daha önceden aşağıdaki şekilde gönderilmekteydi.</a:t>
            </a:r>
          </a:p>
          <a:p>
            <a:pPr marL="0" lvl="3" indent="0" algn="just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tr-TR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tr-TR" sz="1700" b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res.sendFile</a:t>
            </a:r>
            <a:r>
              <a:rPr lang="tr-TR" sz="17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1700" b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path.join</a:t>
            </a:r>
            <a:r>
              <a:rPr lang="tr-TR" sz="17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(__</a:t>
            </a:r>
            <a:r>
              <a:rPr lang="tr-TR" sz="1700" b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dirname</a:t>
            </a:r>
            <a:r>
              <a:rPr lang="tr-TR" sz="17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,"../</a:t>
            </a:r>
            <a:r>
              <a:rPr lang="tr-TR" sz="1700" b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views</a:t>
            </a:r>
            <a:r>
              <a:rPr lang="tr-TR" sz="17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tr-TR" sz="1700" b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users</a:t>
            </a:r>
            <a:r>
              <a:rPr lang="tr-TR" sz="17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","index.html"));</a:t>
            </a:r>
          </a:p>
          <a:p>
            <a:pPr marL="285750" lvl="3" indent="-285750" algn="just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</a:pPr>
            <a:r>
              <a:rPr lang="tr-TR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 satırlar aşağıdaki gibi güncellenmelidir. </a:t>
            </a:r>
            <a:r>
              <a:rPr lang="tr-TR" sz="1700" b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sendFile</a:t>
            </a:r>
            <a:r>
              <a:rPr lang="tr-TR" sz="17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yerine</a:t>
            </a:r>
            <a:r>
              <a:rPr lang="tr-TR" sz="17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700" b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render</a:t>
            </a:r>
            <a:r>
              <a:rPr lang="tr-TR" sz="17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metodu kullanılmalıdır. </a:t>
            </a:r>
            <a:r>
              <a:rPr lang="tr-TR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Path</a:t>
            </a:r>
            <a:r>
              <a:rPr lang="tr-TR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bilgisi kaldırılmalıdır. EJS </a:t>
            </a:r>
            <a:r>
              <a:rPr lang="tr-TR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render</a:t>
            </a:r>
            <a:r>
              <a:rPr lang="tr-TR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edilecek dosyayı otomatik olarak</a:t>
            </a:r>
            <a:r>
              <a:rPr lang="tr-TR" sz="17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700" b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views</a:t>
            </a:r>
            <a:r>
              <a:rPr lang="tr-TR" sz="17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klasöründe arar. Ayrıca </a:t>
            </a:r>
            <a:r>
              <a:rPr lang="tr-TR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ejs</a:t>
            </a:r>
            <a:r>
              <a:rPr lang="tr-TR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uzantısı vermeye gerek yoktur.</a:t>
            </a:r>
          </a:p>
          <a:p>
            <a:pPr marL="0" lvl="3" indent="0" algn="just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tr-TR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tr-TR" sz="1700" b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res.render</a:t>
            </a:r>
            <a:r>
              <a:rPr lang="tr-TR" sz="17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("</a:t>
            </a:r>
            <a:r>
              <a:rPr lang="tr-TR" sz="1700" b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users</a:t>
            </a:r>
            <a:r>
              <a:rPr lang="tr-TR" sz="17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tr-TR" sz="1700" b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index</a:t>
            </a:r>
            <a:r>
              <a:rPr lang="tr-TR" sz="17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");</a:t>
            </a:r>
          </a:p>
          <a:p>
            <a:pPr marL="342900" indent="-3429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tr-TR" sz="1700" b="1" u="sng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tr-TR" sz="1700" b="1" u="sng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tr-TR" sz="1700" b="1" u="sng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Slayt Numarası Yer Tutucusu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tr-TR" smtClean="0"/>
              <a:pPr rtl="0"/>
              <a:t>64</a:t>
            </a:fld>
            <a:endParaRPr lang="tr-TR" dirty="0"/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5706" y="2539075"/>
            <a:ext cx="4023709" cy="329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90524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aşlık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57086"/>
            <a:ext cx="11438792" cy="572907"/>
          </a:xfrm>
        </p:spPr>
        <p:txBody>
          <a:bodyPr rtlCol="0">
            <a:noAutofit/>
          </a:bodyPr>
          <a:lstStyle/>
          <a:p>
            <a:pPr algn="ctr"/>
            <a:r>
              <a:rPr lang="tr-TR" sz="2200" dirty="0"/>
              <a:t>TEMPLATE ENGINE</a:t>
            </a:r>
            <a:r>
              <a:rPr lang="tr-TR" sz="2200" dirty="0">
                <a:solidFill>
                  <a:schemeClr val="accent1"/>
                </a:solidFill>
              </a:rPr>
              <a:t>&gt;3_app_3_Tepmlate_Engine_Ejs-&gt;</a:t>
            </a:r>
            <a:r>
              <a:rPr lang="tr-TR" sz="2200" dirty="0" err="1">
                <a:solidFill>
                  <a:schemeClr val="accent1"/>
                </a:solidFill>
              </a:rPr>
              <a:t>routes</a:t>
            </a:r>
            <a:r>
              <a:rPr lang="tr-TR" sz="2200" dirty="0">
                <a:solidFill>
                  <a:schemeClr val="accent1"/>
                </a:solidFill>
              </a:rPr>
              <a:t>/user.js, </a:t>
            </a:r>
            <a:r>
              <a:rPr lang="tr-TR" sz="2200" dirty="0" err="1">
                <a:solidFill>
                  <a:schemeClr val="accent1"/>
                </a:solidFill>
              </a:rPr>
              <a:t>index.ejs</a:t>
            </a:r>
            <a:endParaRPr lang="tr-TR" sz="2200" u="sng" dirty="0"/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2991" y="936136"/>
            <a:ext cx="10440339" cy="5253160"/>
          </a:xfrm>
        </p:spPr>
        <p:txBody>
          <a:bodyPr rtlCol="0">
            <a:normAutofit/>
          </a:bodyPr>
          <a:lstStyle/>
          <a:p>
            <a:pPr marL="0" lvl="3" indent="0" algn="ctr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tr-TR" sz="1700" b="1" u="sng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Sayfaya Dinamik Veri Gönderme</a:t>
            </a:r>
          </a:p>
          <a:p>
            <a:pPr marL="342900" indent="-3429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tr-TR" sz="1700" b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Routes</a:t>
            </a:r>
            <a:r>
              <a:rPr lang="tr-TR" sz="17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/user.js</a:t>
            </a:r>
            <a:r>
              <a:rPr lang="tr-TR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dosyasında aşağıdaki </a:t>
            </a:r>
            <a:r>
              <a:rPr lang="tr-TR" sz="17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lang="tr-TR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objesini oluşturun. Bu objenin </a:t>
            </a:r>
            <a:r>
              <a:rPr lang="tr-TR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veritabanından</a:t>
            </a:r>
            <a:r>
              <a:rPr lang="tr-TR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çekildiğini varsayın.</a:t>
            </a:r>
          </a:p>
          <a:p>
            <a:pPr marL="342900" indent="-3429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tr-TR" sz="1700" b="1" u="sng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tr-TR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 veriyi yine aynı dosya içinde aşağıdaki gibi gönderin. </a:t>
            </a:r>
            <a:r>
              <a:rPr lang="tr-TR" sz="1700" b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render</a:t>
            </a:r>
            <a:r>
              <a:rPr lang="tr-TR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metodunda herhangi bir bilgiyi ikinci parametre olarak gönderebilirsiniz.</a:t>
            </a:r>
          </a:p>
          <a:p>
            <a:pPr marL="342900" indent="-3429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tr-TR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tr-TR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tr-TR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Gönderilen bu bilgiyi </a:t>
            </a:r>
            <a:r>
              <a:rPr lang="tr-TR" sz="1700" b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index.ejs</a:t>
            </a:r>
            <a:r>
              <a:rPr lang="tr-TR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dosyası için </a:t>
            </a:r>
            <a:r>
              <a:rPr lang="tr-TR" sz="1700" b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ejsout</a:t>
            </a:r>
            <a:r>
              <a:rPr lang="tr-TR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kısayolunu</a:t>
            </a:r>
            <a:r>
              <a:rPr lang="tr-TR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kullanarak yazdırabilirsiniz. Data objesi içindeki </a:t>
            </a:r>
            <a:r>
              <a:rPr lang="tr-TR" sz="17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özellikleri direkt aşağıdaki gibi yazdırabilirsiniz</a:t>
            </a:r>
            <a:r>
              <a:rPr lang="tr-TR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tr-TR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Slayt Numarası Yer Tutucusu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tr-TR" smtClean="0"/>
              <a:pPr rtl="0"/>
              <a:t>65</a:t>
            </a:fld>
            <a:endParaRPr lang="tr-TR" dirty="0"/>
          </a:p>
        </p:txBody>
      </p:sp>
      <p:pic>
        <p:nvPicPr>
          <p:cNvPr id="6" name="Resi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4037" y="2952524"/>
            <a:ext cx="2758679" cy="693480"/>
          </a:xfrm>
          <a:prstGeom prst="rect">
            <a:avLst/>
          </a:prstGeom>
        </p:spPr>
      </p:pic>
      <p:pic>
        <p:nvPicPr>
          <p:cNvPr id="7" name="Resim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6288" y="4689215"/>
            <a:ext cx="3608533" cy="918536"/>
          </a:xfrm>
          <a:prstGeom prst="rect">
            <a:avLst/>
          </a:prstGeom>
        </p:spPr>
      </p:pic>
      <p:pic>
        <p:nvPicPr>
          <p:cNvPr id="8" name="Resim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621" y="4757813"/>
            <a:ext cx="3577738" cy="552740"/>
          </a:xfrm>
          <a:prstGeom prst="rect">
            <a:avLst/>
          </a:prstGeom>
        </p:spPr>
      </p:pic>
      <p:cxnSp>
        <p:nvCxnSpPr>
          <p:cNvPr id="10" name="Düz Ok Bağlayıcısı 9"/>
          <p:cNvCxnSpPr/>
          <p:nvPr/>
        </p:nvCxnSpPr>
        <p:spPr>
          <a:xfrm>
            <a:off x="2611315" y="2039815"/>
            <a:ext cx="808893" cy="29943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Resim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4507" y="1769079"/>
            <a:ext cx="8911870" cy="387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79307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aşlık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57086"/>
            <a:ext cx="11438792" cy="572907"/>
          </a:xfrm>
        </p:spPr>
        <p:txBody>
          <a:bodyPr rtlCol="0">
            <a:noAutofit/>
          </a:bodyPr>
          <a:lstStyle/>
          <a:p>
            <a:pPr algn="ctr"/>
            <a:r>
              <a:rPr lang="tr-TR" sz="2200" dirty="0"/>
              <a:t>TEMPLATE ENGINE</a:t>
            </a:r>
            <a:r>
              <a:rPr lang="tr-TR" sz="2200" dirty="0">
                <a:solidFill>
                  <a:schemeClr val="accent1"/>
                </a:solidFill>
              </a:rPr>
              <a:t>&gt;3_app_3_Tepmlate_Engine_Ejs-&gt;</a:t>
            </a:r>
            <a:r>
              <a:rPr lang="tr-TR" sz="2200" dirty="0" err="1">
                <a:solidFill>
                  <a:schemeClr val="accent1"/>
                </a:solidFill>
              </a:rPr>
              <a:t>routes</a:t>
            </a:r>
            <a:r>
              <a:rPr lang="tr-TR" sz="2200" dirty="0">
                <a:solidFill>
                  <a:schemeClr val="accent1"/>
                </a:solidFill>
              </a:rPr>
              <a:t>/user.js, </a:t>
            </a:r>
            <a:r>
              <a:rPr lang="tr-TR" sz="2200" dirty="0" err="1">
                <a:solidFill>
                  <a:schemeClr val="accent1"/>
                </a:solidFill>
              </a:rPr>
              <a:t>index.ejs</a:t>
            </a:r>
            <a:endParaRPr lang="tr-TR" sz="2200" u="sng" dirty="0"/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2991" y="936136"/>
            <a:ext cx="10440339" cy="5253160"/>
          </a:xfrm>
        </p:spPr>
        <p:txBody>
          <a:bodyPr rtlCol="0">
            <a:normAutofit lnSpcReduction="10000"/>
          </a:bodyPr>
          <a:lstStyle/>
          <a:p>
            <a:pPr marL="0" lvl="3" indent="0" algn="ctr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tr-TR" sz="1700" b="1" u="sng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Sayfaya Dinamik Veri Gönderme</a:t>
            </a:r>
          </a:p>
          <a:p>
            <a:pPr marL="342900" indent="-3429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tr-TR" sz="17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lang="tr-TR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objesin aşağıdaki gibi güncellenebilir. Buradaki </a:t>
            </a:r>
            <a:r>
              <a:rPr lang="tr-TR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categories</a:t>
            </a:r>
            <a:r>
              <a:rPr lang="tr-TR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listesi sol menüdeki kategorileri tutsun.</a:t>
            </a:r>
          </a:p>
          <a:p>
            <a:pPr marL="342900" indent="-3429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tr-TR" sz="1700" b="1" u="sng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tr-TR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tr-TR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Menü içeriği aşağıdaki gibi dinamik hale getirilebilir. Burada </a:t>
            </a:r>
            <a:r>
              <a:rPr lang="tr-TR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forEach</a:t>
            </a:r>
            <a:r>
              <a:rPr lang="tr-TR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döngüsü ile </a:t>
            </a:r>
            <a:r>
              <a:rPr lang="tr-TR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categories</a:t>
            </a:r>
            <a:r>
              <a:rPr lang="tr-TR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listesindeki tüm elemanlar &lt;a </a:t>
            </a:r>
            <a:r>
              <a:rPr lang="tr-TR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href</a:t>
            </a:r>
            <a:r>
              <a:rPr lang="tr-TR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 </a:t>
            </a:r>
            <a:r>
              <a:rPr lang="tr-TR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tag’ı</a:t>
            </a:r>
            <a:r>
              <a:rPr lang="tr-TR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içine yazdırılmaktadır. İlk eleman yazdırılırken </a:t>
            </a:r>
            <a:r>
              <a:rPr lang="tr-TR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active</a:t>
            </a:r>
            <a:r>
              <a:rPr lang="tr-TR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seçeneği kullanılırken diğerlerinde kullanılmaz.</a:t>
            </a:r>
          </a:p>
          <a:p>
            <a:pPr marL="342900" indent="-3429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tr-TR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tr-TR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tr-TR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tr-TR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tr-TR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tr-TR" sz="1700" b="1" u="sng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Ödev: Benzer uygulamayı FOR döngüsü ile yapın.</a:t>
            </a:r>
          </a:p>
          <a:p>
            <a:pPr marL="342900" indent="-3429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tr-TR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tr-TR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tr-TR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tr-TR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Slayt Numarası Yer Tutucusu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tr-TR" smtClean="0"/>
              <a:pPr rtl="0"/>
              <a:t>66</a:t>
            </a:fld>
            <a:endParaRPr lang="tr-TR" dirty="0"/>
          </a:p>
        </p:txBody>
      </p:sp>
      <p:pic>
        <p:nvPicPr>
          <p:cNvPr id="9" name="Resim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5300" y="3724346"/>
            <a:ext cx="7224386" cy="1767993"/>
          </a:xfrm>
          <a:prstGeom prst="rect">
            <a:avLst/>
          </a:prstGeom>
        </p:spPr>
      </p:pic>
      <p:pic>
        <p:nvPicPr>
          <p:cNvPr id="12" name="Resim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6055" y="1718235"/>
            <a:ext cx="8810615" cy="602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44862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aşlık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57086"/>
            <a:ext cx="11438792" cy="572907"/>
          </a:xfrm>
        </p:spPr>
        <p:txBody>
          <a:bodyPr rtlCol="0">
            <a:noAutofit/>
          </a:bodyPr>
          <a:lstStyle/>
          <a:p>
            <a:pPr algn="ctr"/>
            <a:r>
              <a:rPr lang="tr-TR" sz="2200" dirty="0"/>
              <a:t>TEMPLATE ENGINE</a:t>
            </a:r>
            <a:r>
              <a:rPr lang="tr-TR" sz="2200" dirty="0">
                <a:solidFill>
                  <a:schemeClr val="accent1"/>
                </a:solidFill>
              </a:rPr>
              <a:t>&gt;3_app_3_Template_Engine_Ejs-&gt;</a:t>
            </a:r>
            <a:r>
              <a:rPr lang="tr-TR" sz="2200" dirty="0" err="1">
                <a:solidFill>
                  <a:schemeClr val="accent1"/>
                </a:solidFill>
              </a:rPr>
              <a:t>routes</a:t>
            </a:r>
            <a:r>
              <a:rPr lang="tr-TR" sz="2200" dirty="0">
                <a:solidFill>
                  <a:schemeClr val="accent1"/>
                </a:solidFill>
              </a:rPr>
              <a:t>/user.js, </a:t>
            </a:r>
            <a:r>
              <a:rPr lang="tr-TR" sz="2200" dirty="0" err="1">
                <a:solidFill>
                  <a:schemeClr val="accent1"/>
                </a:solidFill>
              </a:rPr>
              <a:t>index.ejs</a:t>
            </a:r>
            <a:endParaRPr lang="tr-TR" sz="2200" u="sng" dirty="0"/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2991" y="936136"/>
            <a:ext cx="10440339" cy="5253160"/>
          </a:xfrm>
        </p:spPr>
        <p:txBody>
          <a:bodyPr rtlCol="0">
            <a:normAutofit/>
          </a:bodyPr>
          <a:lstStyle/>
          <a:p>
            <a:pPr marL="0" lvl="3" indent="0" algn="ctr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tr-TR" sz="1700" b="1" u="sng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Sayfaya Dinamik Veri Gönderme (</a:t>
            </a:r>
            <a:r>
              <a:rPr lang="tr-TR" sz="1700" b="1" u="sng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Blog</a:t>
            </a:r>
            <a:r>
              <a:rPr lang="tr-TR" sz="1700" b="1" u="sng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Listesini Dinamik Oluşturma)</a:t>
            </a:r>
          </a:p>
          <a:p>
            <a:pPr marL="342900" indent="-3429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tr-TR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nesnesinin içeriğini aşağıdaki gibi güncelleyelim.</a:t>
            </a:r>
          </a:p>
          <a:p>
            <a:pPr marL="342900" indent="-3429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tr-TR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tr-TR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tr-TR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tr-TR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Slayt Numarası Yer Tutucusu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tr-TR" smtClean="0"/>
              <a:pPr rtl="0"/>
              <a:t>67</a:t>
            </a:fld>
            <a:endParaRPr lang="tr-TR" dirty="0"/>
          </a:p>
        </p:txBody>
      </p:sp>
      <p:pic>
        <p:nvPicPr>
          <p:cNvPr id="6" name="Resi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0425" y="1711345"/>
            <a:ext cx="7872969" cy="49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62800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aşlık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57086"/>
            <a:ext cx="11438792" cy="572907"/>
          </a:xfrm>
        </p:spPr>
        <p:txBody>
          <a:bodyPr rtlCol="0">
            <a:noAutofit/>
          </a:bodyPr>
          <a:lstStyle/>
          <a:p>
            <a:pPr algn="ctr"/>
            <a:r>
              <a:rPr lang="tr-TR" sz="2200" dirty="0"/>
              <a:t>TEMPLATE ENGINE</a:t>
            </a:r>
            <a:r>
              <a:rPr lang="tr-TR" sz="2200" dirty="0">
                <a:solidFill>
                  <a:schemeClr val="accent1"/>
                </a:solidFill>
              </a:rPr>
              <a:t>&gt;3_app_3_Template_Engine_Ejs-&gt;</a:t>
            </a:r>
            <a:r>
              <a:rPr lang="tr-TR" sz="2200" dirty="0" err="1">
                <a:solidFill>
                  <a:schemeClr val="accent1"/>
                </a:solidFill>
              </a:rPr>
              <a:t>routes</a:t>
            </a:r>
            <a:r>
              <a:rPr lang="tr-TR" sz="2200" dirty="0">
                <a:solidFill>
                  <a:schemeClr val="accent1"/>
                </a:solidFill>
              </a:rPr>
              <a:t>/user.js, </a:t>
            </a:r>
            <a:r>
              <a:rPr lang="tr-TR" sz="2200" dirty="0" err="1">
                <a:solidFill>
                  <a:schemeClr val="accent1"/>
                </a:solidFill>
              </a:rPr>
              <a:t>index.ejs</a:t>
            </a:r>
            <a:endParaRPr lang="tr-TR" sz="2200" u="sng" dirty="0"/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2991" y="936136"/>
            <a:ext cx="10440339" cy="5253160"/>
          </a:xfrm>
        </p:spPr>
        <p:txBody>
          <a:bodyPr rtlCol="0">
            <a:normAutofit/>
          </a:bodyPr>
          <a:lstStyle/>
          <a:p>
            <a:pPr marL="0" lvl="3" indent="0" algn="ctr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tr-TR" sz="1700" b="1" u="sng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Sayfaya Dinamik Veri Gönderme (</a:t>
            </a:r>
            <a:r>
              <a:rPr lang="tr-TR" sz="1700" b="1" u="sng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Blog</a:t>
            </a:r>
            <a:r>
              <a:rPr lang="tr-TR" sz="1700" b="1" u="sng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Listesini Dinamik Oluşturma)</a:t>
            </a:r>
          </a:p>
          <a:p>
            <a:pPr marL="342900" indent="-342900" algn="just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tr-TR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index.ejs</a:t>
            </a:r>
            <a:r>
              <a:rPr lang="tr-TR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dosyasında </a:t>
            </a:r>
            <a:r>
              <a:rPr lang="tr-TR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card</a:t>
            </a:r>
            <a:r>
              <a:rPr lang="tr-TR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bilgilerinin olduğu yere gidip aşağıdaki gibi güncelleyelim. Burada </a:t>
            </a:r>
            <a:r>
              <a:rPr lang="tr-TR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tr-TR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döngüsü ile gelen </a:t>
            </a:r>
            <a:r>
              <a:rPr lang="tr-TR" sz="1700" b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blogs</a:t>
            </a:r>
            <a:r>
              <a:rPr lang="tr-TR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nesne dizisinin içindeki tüm nesnelere sırayla erişilmekte ve ilgili </a:t>
            </a:r>
            <a:r>
              <a:rPr lang="tr-TR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property’ler</a:t>
            </a:r>
            <a:r>
              <a:rPr lang="tr-TR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ekrana yazdırılmaktadır. </a:t>
            </a:r>
            <a:r>
              <a:rPr lang="tr-TR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isHome</a:t>
            </a:r>
            <a:r>
              <a:rPr lang="tr-TR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ve </a:t>
            </a:r>
            <a:r>
              <a:rPr lang="tr-TR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isActive</a:t>
            </a:r>
            <a:r>
              <a:rPr lang="tr-TR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True olan değerler ana ekrana yazdırılmaktadır.</a:t>
            </a:r>
          </a:p>
          <a:p>
            <a:pPr marL="342900" indent="-3429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tr-TR" sz="17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Ödev: </a:t>
            </a:r>
            <a:r>
              <a:rPr lang="tr-TR" sz="1700" b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Foreach</a:t>
            </a:r>
            <a:r>
              <a:rPr lang="tr-TR" sz="17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ile siz yapın. </a:t>
            </a:r>
            <a:r>
              <a:rPr lang="tr-TR" sz="1700" b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blogs.ejs</a:t>
            </a:r>
            <a:r>
              <a:rPr lang="tr-TR" sz="17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dosyasını da dinamik yapın.</a:t>
            </a:r>
          </a:p>
          <a:p>
            <a:pPr marL="342900" indent="-3429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tr-TR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tr-TR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tr-TR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tr-TR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Slayt Numarası Yer Tutucusu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tr-TR" smtClean="0"/>
              <a:pPr rtl="0"/>
              <a:t>68</a:t>
            </a:fld>
            <a:endParaRPr lang="tr-TR" dirty="0"/>
          </a:p>
        </p:txBody>
      </p:sp>
      <p:pic>
        <p:nvPicPr>
          <p:cNvPr id="7" name="Resim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1746" y="2729543"/>
            <a:ext cx="8862828" cy="4054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20989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aşlık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57086"/>
            <a:ext cx="11438792" cy="572907"/>
          </a:xfrm>
        </p:spPr>
        <p:txBody>
          <a:bodyPr rtlCol="0">
            <a:noAutofit/>
          </a:bodyPr>
          <a:lstStyle/>
          <a:p>
            <a:pPr algn="ctr"/>
            <a:r>
              <a:rPr lang="tr-TR" sz="2200" dirty="0"/>
              <a:t>TEMPLATE ENGINE</a:t>
            </a:r>
            <a:r>
              <a:rPr lang="tr-TR" sz="2200" dirty="0">
                <a:solidFill>
                  <a:schemeClr val="accent1"/>
                </a:solidFill>
              </a:rPr>
              <a:t>&gt;3_app_3_Template_Engine_Ejs-&gt;</a:t>
            </a:r>
            <a:r>
              <a:rPr lang="tr-TR" sz="2200" dirty="0" err="1">
                <a:solidFill>
                  <a:schemeClr val="accent1"/>
                </a:solidFill>
              </a:rPr>
              <a:t>routes</a:t>
            </a:r>
            <a:r>
              <a:rPr lang="tr-TR" sz="2200" dirty="0">
                <a:solidFill>
                  <a:schemeClr val="accent1"/>
                </a:solidFill>
              </a:rPr>
              <a:t>/user.js, </a:t>
            </a:r>
            <a:r>
              <a:rPr lang="tr-TR" sz="2200" dirty="0" err="1">
                <a:solidFill>
                  <a:schemeClr val="accent1"/>
                </a:solidFill>
              </a:rPr>
              <a:t>blogs.ejs</a:t>
            </a:r>
            <a:endParaRPr lang="tr-TR" sz="2200" u="sng" dirty="0"/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2991" y="936136"/>
            <a:ext cx="10440339" cy="5253160"/>
          </a:xfrm>
        </p:spPr>
        <p:txBody>
          <a:bodyPr rtlCol="0">
            <a:normAutofit/>
          </a:bodyPr>
          <a:lstStyle/>
          <a:p>
            <a:pPr marL="0" lvl="3" indent="0" algn="ctr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tr-TR" sz="1700" b="1" u="sng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Sayfaya Dinamik Veri Gönderme (</a:t>
            </a:r>
            <a:r>
              <a:rPr lang="tr-TR" sz="1700" b="1" u="sng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Blog</a:t>
            </a:r>
            <a:r>
              <a:rPr lang="tr-TR" sz="1700" b="1" u="sng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Listesini Dinamik Oluşturma)</a:t>
            </a:r>
          </a:p>
          <a:p>
            <a:pPr marL="342900" indent="-342900" algn="just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tr-TR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Blogs.ejs</a:t>
            </a:r>
            <a:r>
              <a:rPr lang="tr-TR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dosyasındaki sayfanın altında yer alan sayfa numaralandırma </a:t>
            </a:r>
            <a:r>
              <a:rPr lang="tr-TR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navbar’ının</a:t>
            </a:r>
            <a:r>
              <a:rPr lang="tr-TR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sayfada 3 ve 3’den fazla </a:t>
            </a:r>
            <a:r>
              <a:rPr lang="tr-TR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card</a:t>
            </a:r>
            <a:r>
              <a:rPr lang="tr-TR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gösterildiğinde aktif olmasını aksi halde sayfada gösterilmemesini istiyoruz. Bunun için &lt;</a:t>
            </a:r>
            <a:r>
              <a:rPr lang="tr-TR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nav</a:t>
            </a:r>
            <a:r>
              <a:rPr lang="tr-TR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&gt; kodu aşağıdaki gibi </a:t>
            </a:r>
            <a:r>
              <a:rPr lang="tr-TR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tr-TR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içine alınabilir.</a:t>
            </a:r>
          </a:p>
          <a:p>
            <a:pPr marL="342900" indent="-342900" algn="just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tr-TR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Burada </a:t>
            </a:r>
            <a:r>
              <a:rPr lang="tr-TR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blogs</a:t>
            </a:r>
            <a:r>
              <a:rPr lang="tr-TR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nesne dizisine </a:t>
            </a:r>
            <a:r>
              <a:rPr lang="tr-TR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filter</a:t>
            </a:r>
            <a:r>
              <a:rPr lang="tr-TR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uygulanarak </a:t>
            </a:r>
            <a:r>
              <a:rPr lang="tr-TR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isActive</a:t>
            </a:r>
            <a:r>
              <a:rPr lang="tr-TR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tr-TR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true</a:t>
            </a:r>
            <a:r>
              <a:rPr lang="tr-TR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olanların sayısı bulunmaktadır.</a:t>
            </a:r>
          </a:p>
          <a:p>
            <a:pPr marL="342900" indent="-3429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tr-TR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tr-TR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tr-TR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Slayt Numarası Yer Tutucusu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tr-TR" smtClean="0"/>
              <a:pPr rtl="0"/>
              <a:t>69</a:t>
            </a:fld>
            <a:endParaRPr lang="tr-TR" dirty="0"/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0624" y="2832540"/>
            <a:ext cx="6031037" cy="1282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1558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aşlık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57086"/>
            <a:ext cx="7957038" cy="572907"/>
          </a:xfrm>
        </p:spPr>
        <p:txBody>
          <a:bodyPr rtlCol="0">
            <a:noAutofit/>
          </a:bodyPr>
          <a:lstStyle/>
          <a:p>
            <a:pPr algn="ctr" rtl="0"/>
            <a:r>
              <a:rPr lang="tr-TR" sz="2800" dirty="0"/>
              <a:t>Node.js Kurulumlar-</a:t>
            </a:r>
            <a:r>
              <a:rPr lang="tr-TR" sz="2800" dirty="0">
                <a:solidFill>
                  <a:schemeClr val="accent1"/>
                </a:solidFill>
              </a:rPr>
              <a:t>&gt;VS </a:t>
            </a:r>
            <a:r>
              <a:rPr lang="tr-TR" sz="2800" dirty="0" err="1">
                <a:solidFill>
                  <a:schemeClr val="accent1"/>
                </a:solidFill>
              </a:rPr>
              <a:t>Code</a:t>
            </a:r>
            <a:r>
              <a:rPr lang="tr-TR" sz="2800" dirty="0">
                <a:solidFill>
                  <a:schemeClr val="accent1"/>
                </a:solidFill>
              </a:rPr>
              <a:t> Kurulumu</a:t>
            </a:r>
            <a:endParaRPr lang="tr-TR" sz="2800" dirty="0"/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2991" y="1103190"/>
            <a:ext cx="11416285" cy="5253160"/>
          </a:xfrm>
        </p:spPr>
        <p:txBody>
          <a:bodyPr rtlCol="0">
            <a:norm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Aşağıdaki linkten VS </a:t>
            </a:r>
            <a:r>
              <a:rPr lang="tr-TR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Code’u</a:t>
            </a:r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indirin ve yükleyin.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https://code.visualstudio.com/</a:t>
            </a:r>
            <a:endParaRPr lang="tr-T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tr-T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File </a:t>
            </a:r>
            <a:r>
              <a:rPr lang="tr-TR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List’de</a:t>
            </a:r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her dosya tipine özgü farklı </a:t>
            </a:r>
            <a:r>
              <a:rPr lang="tr-TR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icon’ların</a:t>
            </a:r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görünmesi için aşağıdaki eklentiyi yükleyin ve </a:t>
            </a:r>
            <a:r>
              <a:rPr lang="tr-TR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settings’ten</a:t>
            </a:r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aşağıdaki gibi file </a:t>
            </a:r>
            <a:r>
              <a:rPr lang="tr-TR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icon</a:t>
            </a:r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temayı değiştirin.</a:t>
            </a:r>
          </a:p>
          <a:p>
            <a:pPr marL="1028700" lvl="3" indent="-342900" algn="just"/>
            <a:r>
              <a:rPr lang="tr-TR" sz="2400" b="1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Material</a:t>
            </a:r>
            <a:r>
              <a:rPr lang="tr-TR" sz="24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400" b="1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Icon</a:t>
            </a:r>
            <a:r>
              <a:rPr lang="tr-TR" sz="24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400" b="1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Theme</a:t>
            </a:r>
            <a:endParaRPr lang="tr-TR" sz="2400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Slayt Numarası Yer Tutucusu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tr-TR" smtClean="0"/>
              <a:pPr rtl="0"/>
              <a:t>7</a:t>
            </a:fld>
            <a:endParaRPr lang="tr-TR"/>
          </a:p>
        </p:txBody>
      </p:sp>
      <p:pic>
        <p:nvPicPr>
          <p:cNvPr id="7" name="Resim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2625" y="4396123"/>
            <a:ext cx="7079593" cy="2057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84070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aşlık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57086"/>
            <a:ext cx="11438792" cy="572907"/>
          </a:xfrm>
        </p:spPr>
        <p:txBody>
          <a:bodyPr rtlCol="0">
            <a:noAutofit/>
          </a:bodyPr>
          <a:lstStyle/>
          <a:p>
            <a:pPr algn="ctr"/>
            <a:r>
              <a:rPr lang="tr-TR" sz="2200" dirty="0"/>
              <a:t>TEMPLATE ENGINE</a:t>
            </a:r>
            <a:r>
              <a:rPr lang="tr-TR" sz="2200" dirty="0">
                <a:solidFill>
                  <a:schemeClr val="accent1"/>
                </a:solidFill>
              </a:rPr>
              <a:t>&gt;4_app_4_partialsviews-&gt;</a:t>
            </a:r>
            <a:r>
              <a:rPr lang="tr-TR" sz="2200" dirty="0" err="1">
                <a:solidFill>
                  <a:schemeClr val="accent1"/>
                </a:solidFill>
              </a:rPr>
              <a:t>views</a:t>
            </a:r>
            <a:r>
              <a:rPr lang="tr-TR" sz="2200" dirty="0">
                <a:solidFill>
                  <a:schemeClr val="accent1"/>
                </a:solidFill>
              </a:rPr>
              <a:t>/</a:t>
            </a:r>
            <a:r>
              <a:rPr lang="tr-TR" sz="2200" dirty="0" err="1">
                <a:solidFill>
                  <a:schemeClr val="accent1"/>
                </a:solidFill>
              </a:rPr>
              <a:t>partials</a:t>
            </a:r>
            <a:r>
              <a:rPr lang="tr-TR" sz="2200" dirty="0">
                <a:solidFill>
                  <a:schemeClr val="accent1"/>
                </a:solidFill>
              </a:rPr>
              <a:t>/</a:t>
            </a:r>
            <a:r>
              <a:rPr lang="tr-TR" sz="2200" dirty="0" err="1">
                <a:solidFill>
                  <a:schemeClr val="accent1"/>
                </a:solidFill>
              </a:rPr>
              <a:t>nav.ejs</a:t>
            </a:r>
            <a:r>
              <a:rPr lang="tr-TR" sz="2200" dirty="0">
                <a:solidFill>
                  <a:schemeClr val="accent1"/>
                </a:solidFill>
              </a:rPr>
              <a:t>, </a:t>
            </a:r>
            <a:r>
              <a:rPr lang="tr-TR" sz="2200" dirty="0" err="1">
                <a:solidFill>
                  <a:schemeClr val="accent1"/>
                </a:solidFill>
              </a:rPr>
              <a:t>index.ejs</a:t>
            </a:r>
            <a:r>
              <a:rPr lang="tr-TR" sz="2200" dirty="0">
                <a:solidFill>
                  <a:schemeClr val="accent1"/>
                </a:solidFill>
              </a:rPr>
              <a:t>, </a:t>
            </a:r>
            <a:r>
              <a:rPr lang="tr-TR" sz="2200" dirty="0" err="1">
                <a:solidFill>
                  <a:schemeClr val="accent1"/>
                </a:solidFill>
              </a:rPr>
              <a:t>blogs.ejs</a:t>
            </a:r>
            <a:endParaRPr lang="tr-TR" sz="2200" u="sng" dirty="0"/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2991" y="936136"/>
            <a:ext cx="10440339" cy="5253160"/>
          </a:xfrm>
        </p:spPr>
        <p:txBody>
          <a:bodyPr rtlCol="0">
            <a:normAutofit/>
          </a:bodyPr>
          <a:lstStyle/>
          <a:p>
            <a:pPr marL="0" lvl="3" indent="0" algn="ctr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tr-TR" sz="1700" b="1" u="sng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Partial</a:t>
            </a:r>
            <a:r>
              <a:rPr lang="tr-TR" sz="1700" b="1" u="sng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700" b="1" u="sng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Views</a:t>
            </a:r>
            <a:endParaRPr lang="tr-TR" sz="1700" b="1" u="sng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tr-TR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Partialview</a:t>
            </a:r>
            <a:r>
              <a:rPr lang="tr-TR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tr-TR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ejs</a:t>
            </a:r>
            <a:r>
              <a:rPr lang="tr-TR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dosyalarında tekrarlayan kodların bir dosya üzerinden yönetilmesini sağlar. Örneğin sayfalarda üst </a:t>
            </a:r>
            <a:r>
              <a:rPr lang="tr-TR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nav</a:t>
            </a:r>
            <a:r>
              <a:rPr lang="tr-TR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bar tekrarlar. Bunu her sayfaya kopyala-yapıştır ile eklemek kod yönetimini zorlaştırır.</a:t>
            </a:r>
          </a:p>
          <a:p>
            <a:pPr marL="342900" indent="-3429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tr-TR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 nedenle tekrarlayan kodları farklı </a:t>
            </a:r>
            <a:r>
              <a:rPr lang="tr-TR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ejs</a:t>
            </a:r>
            <a:r>
              <a:rPr lang="tr-TR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dosyaları içine kopyalayıp ihtiyaç duyulduğunda </a:t>
            </a:r>
            <a:r>
              <a:rPr lang="tr-TR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import</a:t>
            </a:r>
            <a:r>
              <a:rPr lang="tr-TR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edilebilir. Bir nevi fonksiyon mantığı gibi düşünebilirsiniz.</a:t>
            </a:r>
          </a:p>
          <a:p>
            <a:pPr marL="342900" indent="-3429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tr-T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Öncelikle «3_app_3_Template_Engine_Ejs» proje klasörünü </a:t>
            </a:r>
            <a:r>
              <a:rPr lang="tr-TR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kopyal</a:t>
            </a:r>
            <a:r>
              <a:rPr lang="tr-T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-yapıştır ile çoğaltın. İsmini «4_app_4_partialsviews» olarak değiştirin. İsim değiştirmede problem yaşarsanız VS </a:t>
            </a:r>
            <a:r>
              <a:rPr lang="tr-TR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Code’u</a:t>
            </a:r>
            <a:r>
              <a:rPr lang="tr-T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kapatıp açın.</a:t>
            </a:r>
            <a:endParaRPr lang="tr-TR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tr-TR" sz="1700" b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views</a:t>
            </a:r>
            <a:r>
              <a:rPr lang="tr-TR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klasörü altında </a:t>
            </a:r>
            <a:r>
              <a:rPr lang="tr-TR" sz="1700" b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partials</a:t>
            </a:r>
            <a:r>
              <a:rPr lang="tr-TR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klasörünü oluşturun.</a:t>
            </a:r>
          </a:p>
          <a:p>
            <a:pPr marL="342900" indent="-3429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tr-TR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İçine </a:t>
            </a:r>
            <a:r>
              <a:rPr lang="tr-TR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nav.ejs</a:t>
            </a:r>
            <a:r>
              <a:rPr lang="tr-TR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dosyası oluşturarak hem </a:t>
            </a:r>
            <a:r>
              <a:rPr lang="tr-TR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index.ejs</a:t>
            </a:r>
            <a:r>
              <a:rPr lang="tr-TR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hem de </a:t>
            </a:r>
            <a:r>
              <a:rPr lang="tr-TR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blogs.ejs</a:t>
            </a:r>
            <a:r>
              <a:rPr lang="tr-TR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içindeki üst </a:t>
            </a:r>
            <a:r>
              <a:rPr lang="tr-TR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nav</a:t>
            </a:r>
            <a:r>
              <a:rPr lang="tr-TR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bar kodunu kopyalayın.</a:t>
            </a:r>
          </a:p>
          <a:p>
            <a:pPr marL="342900" indent="-3429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tr-TR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index.ejs</a:t>
            </a:r>
            <a:r>
              <a:rPr lang="tr-TR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ve </a:t>
            </a:r>
            <a:r>
              <a:rPr lang="tr-TR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blogs.ejs</a:t>
            </a:r>
            <a:r>
              <a:rPr lang="tr-TR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dosyalarında </a:t>
            </a:r>
            <a:r>
              <a:rPr lang="tr-TR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nav</a:t>
            </a:r>
            <a:r>
              <a:rPr lang="tr-TR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bar kodları yerine </a:t>
            </a:r>
            <a:r>
              <a:rPr lang="tr-TR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ejsinc</a:t>
            </a:r>
            <a:r>
              <a:rPr lang="tr-TR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kısayolu</a:t>
            </a:r>
            <a:r>
              <a:rPr lang="tr-TR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ile /</a:t>
            </a:r>
            <a:r>
              <a:rPr lang="tr-TR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partials</a:t>
            </a:r>
            <a:r>
              <a:rPr lang="tr-TR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tr-TR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nav.ejs</a:t>
            </a:r>
            <a:r>
              <a:rPr lang="tr-TR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dosyasını </a:t>
            </a:r>
            <a:r>
              <a:rPr lang="tr-TR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import</a:t>
            </a:r>
            <a:r>
              <a:rPr lang="tr-TR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edin.</a:t>
            </a:r>
          </a:p>
          <a:p>
            <a:pPr marL="342900" indent="-3429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tr-TR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index.ejs</a:t>
            </a:r>
            <a:r>
              <a:rPr lang="tr-TR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ve </a:t>
            </a:r>
            <a:r>
              <a:rPr lang="tr-TR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blogs.ejs</a:t>
            </a:r>
            <a:r>
              <a:rPr lang="tr-TR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dosyaları </a:t>
            </a:r>
            <a:r>
              <a:rPr lang="tr-TR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views</a:t>
            </a:r>
            <a:r>
              <a:rPr lang="tr-TR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tr-TR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users</a:t>
            </a:r>
            <a:r>
              <a:rPr lang="tr-TR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klasöründe olduğu için ../ ile bir üst klasöre çıkılmalıdır. Çünkü </a:t>
            </a:r>
            <a:r>
              <a:rPr lang="tr-TR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partials</a:t>
            </a:r>
            <a:r>
              <a:rPr lang="tr-TR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klasörü </a:t>
            </a:r>
            <a:r>
              <a:rPr lang="tr-TR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views</a:t>
            </a:r>
            <a:r>
              <a:rPr lang="tr-TR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altındadır.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tr-TR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tr-TR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tr-TR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tr-TR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Slayt Numarası Yer Tutucusu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tr-TR" smtClean="0"/>
              <a:pPr rtl="0"/>
              <a:t>70</a:t>
            </a:fld>
            <a:endParaRPr lang="tr-TR" dirty="0"/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2359" y="5940730"/>
            <a:ext cx="5755490" cy="598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33039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aşlık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57086"/>
            <a:ext cx="11438792" cy="572907"/>
          </a:xfrm>
        </p:spPr>
        <p:txBody>
          <a:bodyPr rtlCol="0">
            <a:noAutofit/>
          </a:bodyPr>
          <a:lstStyle/>
          <a:p>
            <a:pPr algn="ctr"/>
            <a:r>
              <a:rPr lang="tr-TR" sz="2000" dirty="0"/>
              <a:t>TEMPLATE ENGINE</a:t>
            </a:r>
            <a:r>
              <a:rPr lang="tr-TR" sz="2000" dirty="0">
                <a:solidFill>
                  <a:schemeClr val="accent1"/>
                </a:solidFill>
              </a:rPr>
              <a:t>&gt;4_app_4_partialsviews-&gt;</a:t>
            </a:r>
            <a:r>
              <a:rPr lang="tr-TR" sz="2000" dirty="0" err="1">
                <a:solidFill>
                  <a:schemeClr val="accent1"/>
                </a:solidFill>
              </a:rPr>
              <a:t>views</a:t>
            </a:r>
            <a:r>
              <a:rPr lang="tr-TR" sz="2000" dirty="0">
                <a:solidFill>
                  <a:schemeClr val="accent1"/>
                </a:solidFill>
              </a:rPr>
              <a:t>/</a:t>
            </a:r>
            <a:r>
              <a:rPr lang="tr-TR" sz="2000" dirty="0" err="1">
                <a:solidFill>
                  <a:schemeClr val="accent1"/>
                </a:solidFill>
              </a:rPr>
              <a:t>partials</a:t>
            </a:r>
            <a:r>
              <a:rPr lang="tr-TR" sz="2000" dirty="0">
                <a:solidFill>
                  <a:schemeClr val="accent1"/>
                </a:solidFill>
              </a:rPr>
              <a:t>/</a:t>
            </a:r>
            <a:r>
              <a:rPr lang="tr-TR" sz="2000" dirty="0" err="1">
                <a:solidFill>
                  <a:schemeClr val="accent1"/>
                </a:solidFill>
              </a:rPr>
              <a:t>pagination.ejs</a:t>
            </a:r>
            <a:r>
              <a:rPr lang="tr-TR" sz="2000" dirty="0">
                <a:solidFill>
                  <a:schemeClr val="accent1"/>
                </a:solidFill>
              </a:rPr>
              <a:t>, </a:t>
            </a:r>
            <a:r>
              <a:rPr lang="tr-TR" sz="2000" dirty="0" err="1">
                <a:solidFill>
                  <a:schemeClr val="accent1"/>
                </a:solidFill>
              </a:rPr>
              <a:t>head.ejs</a:t>
            </a:r>
            <a:r>
              <a:rPr lang="tr-TR" sz="2000" dirty="0">
                <a:solidFill>
                  <a:schemeClr val="accent1"/>
                </a:solidFill>
              </a:rPr>
              <a:t>  </a:t>
            </a:r>
            <a:r>
              <a:rPr lang="tr-TR" sz="2000" dirty="0" err="1">
                <a:solidFill>
                  <a:schemeClr val="accent1"/>
                </a:solidFill>
              </a:rPr>
              <a:t>blogs.ejs</a:t>
            </a:r>
            <a:endParaRPr lang="tr-TR" sz="2000" u="sng" dirty="0"/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2991" y="936136"/>
            <a:ext cx="10440339" cy="5253160"/>
          </a:xfrm>
        </p:spPr>
        <p:txBody>
          <a:bodyPr rtlCol="0">
            <a:normAutofit/>
          </a:bodyPr>
          <a:lstStyle/>
          <a:p>
            <a:pPr marL="0" lvl="3" indent="0" algn="ctr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tr-TR" sz="1700" b="1" u="sng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Partial</a:t>
            </a:r>
            <a:r>
              <a:rPr lang="tr-TR" sz="1700" b="1" u="sng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700" b="1" u="sng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Views</a:t>
            </a:r>
            <a:endParaRPr lang="tr-TR" sz="1700" b="1" u="sng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tr-TR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Buna benzer şekilde </a:t>
            </a:r>
            <a:r>
              <a:rPr lang="tr-TR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blogs.ejs</a:t>
            </a:r>
            <a:r>
              <a:rPr lang="tr-TR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altındaki sayfalama </a:t>
            </a:r>
            <a:r>
              <a:rPr lang="tr-TR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nav’ını</a:t>
            </a:r>
            <a:r>
              <a:rPr lang="tr-TR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 </a:t>
            </a:r>
            <a:r>
              <a:rPr lang="tr-TR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pagination.ejs</a:t>
            </a:r>
            <a:r>
              <a:rPr lang="tr-TR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ismiyle </a:t>
            </a:r>
            <a:r>
              <a:rPr lang="tr-TR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partialview</a:t>
            </a:r>
            <a:r>
              <a:rPr lang="tr-TR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yapıp </a:t>
            </a:r>
            <a:r>
              <a:rPr lang="tr-TR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blogs.ejs’ye</a:t>
            </a:r>
            <a:r>
              <a:rPr lang="tr-TR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include</a:t>
            </a:r>
            <a:r>
              <a:rPr lang="tr-TR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edin.</a:t>
            </a:r>
          </a:p>
          <a:p>
            <a:pPr marL="342900" indent="-3429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tr-TR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index.ejs</a:t>
            </a:r>
            <a:r>
              <a:rPr lang="tr-TR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ve </a:t>
            </a:r>
            <a:r>
              <a:rPr lang="tr-TR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blogs.ejs’nin</a:t>
            </a:r>
            <a:r>
              <a:rPr lang="tr-TR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&lt;</a:t>
            </a:r>
            <a:r>
              <a:rPr lang="tr-TR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head</a:t>
            </a:r>
            <a:r>
              <a:rPr lang="tr-TR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&gt; </a:t>
            </a:r>
            <a:r>
              <a:rPr lang="tr-TR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tagları</a:t>
            </a:r>
            <a:r>
              <a:rPr lang="tr-TR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benzerdir. </a:t>
            </a:r>
            <a:r>
              <a:rPr lang="tr-TR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Head</a:t>
            </a:r>
            <a:r>
              <a:rPr lang="tr-TR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tag’ı</a:t>
            </a:r>
            <a:r>
              <a:rPr lang="tr-TR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içindekileri </a:t>
            </a:r>
            <a:r>
              <a:rPr lang="tr-TR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head.ejs</a:t>
            </a:r>
            <a:r>
              <a:rPr lang="tr-TR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ismiyle </a:t>
            </a:r>
            <a:r>
              <a:rPr lang="tr-TR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partialview</a:t>
            </a:r>
            <a:r>
              <a:rPr lang="tr-TR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yapıp </a:t>
            </a:r>
            <a:r>
              <a:rPr lang="tr-TR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include</a:t>
            </a:r>
            <a:r>
              <a:rPr lang="tr-TR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edin.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tr-TR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tr-TR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tr-TR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tr-TR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Slayt Numarası Yer Tutucusu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tr-TR" smtClean="0"/>
              <a:pPr rtl="0"/>
              <a:t>71</a:t>
            </a:fld>
            <a:endParaRPr lang="tr-TR" dirty="0"/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9696" y="2960722"/>
            <a:ext cx="5944919" cy="540447"/>
          </a:xfrm>
          <a:prstGeom prst="rect">
            <a:avLst/>
          </a:prstGeom>
        </p:spPr>
      </p:pic>
      <p:pic>
        <p:nvPicPr>
          <p:cNvPr id="6" name="Resim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9696" y="3732014"/>
            <a:ext cx="5962248" cy="1121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01692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aşlık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57086"/>
            <a:ext cx="11438792" cy="572907"/>
          </a:xfrm>
        </p:spPr>
        <p:txBody>
          <a:bodyPr rtlCol="0">
            <a:noAutofit/>
          </a:bodyPr>
          <a:lstStyle/>
          <a:p>
            <a:pPr algn="ctr"/>
            <a:r>
              <a:rPr lang="tr-TR" sz="2200" dirty="0"/>
              <a:t>TEMPLATE ENGINE</a:t>
            </a:r>
            <a:r>
              <a:rPr lang="tr-TR" sz="2200" dirty="0">
                <a:solidFill>
                  <a:schemeClr val="accent1"/>
                </a:solidFill>
              </a:rPr>
              <a:t>&gt;4_app_4_partialsviews-&gt;</a:t>
            </a:r>
            <a:r>
              <a:rPr lang="tr-TR" sz="2200" dirty="0" err="1">
                <a:solidFill>
                  <a:schemeClr val="accent1"/>
                </a:solidFill>
              </a:rPr>
              <a:t>views</a:t>
            </a:r>
            <a:r>
              <a:rPr lang="tr-TR" sz="2200" dirty="0">
                <a:solidFill>
                  <a:schemeClr val="accent1"/>
                </a:solidFill>
              </a:rPr>
              <a:t>/</a:t>
            </a:r>
            <a:r>
              <a:rPr lang="tr-TR" sz="2200" dirty="0" err="1">
                <a:solidFill>
                  <a:schemeClr val="accent1"/>
                </a:solidFill>
              </a:rPr>
              <a:t>partials</a:t>
            </a:r>
            <a:r>
              <a:rPr lang="tr-TR" sz="2200" dirty="0">
                <a:solidFill>
                  <a:schemeClr val="accent1"/>
                </a:solidFill>
              </a:rPr>
              <a:t>/</a:t>
            </a:r>
            <a:r>
              <a:rPr lang="tr-TR" sz="2200" dirty="0" err="1">
                <a:solidFill>
                  <a:schemeClr val="accent1"/>
                </a:solidFill>
              </a:rPr>
              <a:t>categories-menu.ejs</a:t>
            </a:r>
            <a:r>
              <a:rPr lang="tr-TR" sz="2200" dirty="0">
                <a:solidFill>
                  <a:schemeClr val="accent1"/>
                </a:solidFill>
              </a:rPr>
              <a:t>, </a:t>
            </a:r>
            <a:r>
              <a:rPr lang="tr-TR" sz="2200" dirty="0" err="1">
                <a:solidFill>
                  <a:schemeClr val="accent1"/>
                </a:solidFill>
              </a:rPr>
              <a:t>blog.ejs</a:t>
            </a:r>
            <a:r>
              <a:rPr lang="tr-TR" sz="2200" dirty="0">
                <a:solidFill>
                  <a:schemeClr val="accent1"/>
                </a:solidFill>
              </a:rPr>
              <a:t> ve </a:t>
            </a:r>
            <a:r>
              <a:rPr lang="tr-TR" sz="2200" dirty="0" err="1">
                <a:solidFill>
                  <a:schemeClr val="accent1"/>
                </a:solidFill>
              </a:rPr>
              <a:t>index.ejs</a:t>
            </a:r>
            <a:endParaRPr lang="tr-TR" sz="2200" u="sng" dirty="0"/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2991" y="936136"/>
            <a:ext cx="10440339" cy="5253160"/>
          </a:xfrm>
        </p:spPr>
        <p:txBody>
          <a:bodyPr rtlCol="0">
            <a:normAutofit/>
          </a:bodyPr>
          <a:lstStyle/>
          <a:p>
            <a:pPr marL="0" lvl="3" indent="0" algn="ctr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tr-TR" sz="1700" b="1" u="sng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Partial</a:t>
            </a:r>
            <a:r>
              <a:rPr lang="tr-TR" sz="1700" b="1" u="sng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700" b="1" u="sng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Views’a</a:t>
            </a:r>
            <a:r>
              <a:rPr lang="tr-TR" sz="1700" b="1" u="sng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Veri Gönderme</a:t>
            </a:r>
          </a:p>
          <a:p>
            <a: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tr-TR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Aşağıdaki kod yandaki menüyü oluşturmaktadır. Bu kategori menüsü hem </a:t>
            </a:r>
            <a:r>
              <a:rPr lang="tr-TR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blogs.ejs</a:t>
            </a:r>
            <a:r>
              <a:rPr lang="tr-TR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hem de </a:t>
            </a:r>
            <a:r>
              <a:rPr lang="tr-TR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indexejs</a:t>
            </a:r>
            <a:r>
              <a:rPr lang="tr-TR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hem de başka dosyalarda yer alabilir. Bu kodu kopyala-yapıştır yapmak yerine </a:t>
            </a:r>
            <a:r>
              <a:rPr lang="tr-TR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partialviews</a:t>
            </a:r>
            <a:r>
              <a:rPr lang="tr-TR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yapmak gerekir. Ancak bu kodlar incelenirse </a:t>
            </a:r>
            <a:r>
              <a:rPr lang="tr-TR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ejs</a:t>
            </a:r>
            <a:r>
              <a:rPr lang="tr-TR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kodlarının </a:t>
            </a:r>
            <a:r>
              <a:rPr lang="tr-TR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categories</a:t>
            </a:r>
            <a:r>
              <a:rPr lang="tr-TR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parametresini aldığı görülmektedir. </a:t>
            </a:r>
          </a:p>
          <a:p>
            <a: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tr-TR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 kodları </a:t>
            </a:r>
            <a:r>
              <a:rPr lang="tr-TR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partials</a:t>
            </a:r>
            <a:r>
              <a:rPr lang="tr-TR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tr-TR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categories-menu.ejs</a:t>
            </a:r>
            <a:r>
              <a:rPr lang="tr-TR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dosyasına kopyalayın.</a:t>
            </a:r>
          </a:p>
          <a:p>
            <a: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tr-TR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tr-TR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tr-TR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tr-TR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tr-TR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tr-TR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index.ejs</a:t>
            </a:r>
            <a:r>
              <a:rPr lang="tr-TR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ve </a:t>
            </a:r>
            <a:r>
              <a:rPr lang="tr-TR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blogs.ejs</a:t>
            </a:r>
            <a:r>
              <a:rPr lang="tr-TR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altında ilgili kodları silip aşağıdaki gibi </a:t>
            </a:r>
            <a:r>
              <a:rPr lang="tr-TR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include</a:t>
            </a:r>
            <a:r>
              <a:rPr lang="tr-TR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edin. </a:t>
            </a:r>
            <a:r>
              <a:rPr lang="tr-TR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User.js’den</a:t>
            </a:r>
            <a:r>
              <a:rPr lang="tr-TR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gelen </a:t>
            </a:r>
            <a:r>
              <a:rPr lang="tr-TR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categories</a:t>
            </a:r>
            <a:r>
              <a:rPr lang="tr-TR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nesne  dizisinin </a:t>
            </a:r>
            <a:r>
              <a:rPr lang="tr-TR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partialviews’a</a:t>
            </a:r>
            <a:r>
              <a:rPr lang="tr-TR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parametre olarak gönderildiğine dikkat edin. </a:t>
            </a:r>
          </a:p>
          <a:p>
            <a:pPr marL="342900" indent="-3429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tr-TR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tr-TR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tr-TR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Slayt Numarası Yer Tutucusu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tr-TR" smtClean="0"/>
              <a:pPr rtl="0"/>
              <a:t>72</a:t>
            </a:fld>
            <a:endParaRPr lang="tr-TR" dirty="0"/>
          </a:p>
        </p:txBody>
      </p:sp>
      <p:pic>
        <p:nvPicPr>
          <p:cNvPr id="6" name="Resi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4677" y="2301496"/>
            <a:ext cx="4633362" cy="2522439"/>
          </a:xfrm>
          <a:prstGeom prst="rect">
            <a:avLst/>
          </a:prstGeom>
        </p:spPr>
      </p:pic>
      <p:pic>
        <p:nvPicPr>
          <p:cNvPr id="7" name="Resim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991" y="2963949"/>
            <a:ext cx="6858594" cy="1737511"/>
          </a:xfrm>
          <a:prstGeom prst="rect">
            <a:avLst/>
          </a:prstGeom>
        </p:spPr>
      </p:pic>
      <p:pic>
        <p:nvPicPr>
          <p:cNvPr id="8" name="Resim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3458" y="5814425"/>
            <a:ext cx="5457660" cy="621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31003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aşlık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57086"/>
            <a:ext cx="11438792" cy="572907"/>
          </a:xfrm>
        </p:spPr>
        <p:txBody>
          <a:bodyPr rtlCol="0">
            <a:noAutofit/>
          </a:bodyPr>
          <a:lstStyle/>
          <a:p>
            <a:pPr algn="ctr"/>
            <a:r>
              <a:rPr lang="tr-TR" sz="2200" dirty="0"/>
              <a:t>TEMPLATE ENGINE</a:t>
            </a:r>
            <a:r>
              <a:rPr lang="tr-TR" sz="2200" dirty="0">
                <a:solidFill>
                  <a:schemeClr val="accent1"/>
                </a:solidFill>
              </a:rPr>
              <a:t>&gt;4_app_4_partialsviews-&gt;</a:t>
            </a:r>
            <a:r>
              <a:rPr lang="tr-TR" sz="2200" dirty="0" err="1">
                <a:solidFill>
                  <a:schemeClr val="accent1"/>
                </a:solidFill>
              </a:rPr>
              <a:t>views</a:t>
            </a:r>
            <a:r>
              <a:rPr lang="tr-TR" sz="2200" dirty="0">
                <a:solidFill>
                  <a:schemeClr val="accent1"/>
                </a:solidFill>
              </a:rPr>
              <a:t>/</a:t>
            </a:r>
            <a:r>
              <a:rPr lang="tr-TR" sz="2200" dirty="0" err="1">
                <a:solidFill>
                  <a:schemeClr val="accent1"/>
                </a:solidFill>
              </a:rPr>
              <a:t>partials</a:t>
            </a:r>
            <a:r>
              <a:rPr lang="tr-TR" sz="2200" dirty="0">
                <a:solidFill>
                  <a:schemeClr val="accent1"/>
                </a:solidFill>
              </a:rPr>
              <a:t>/</a:t>
            </a:r>
            <a:r>
              <a:rPr lang="tr-TR" sz="2200" dirty="0" err="1">
                <a:solidFill>
                  <a:schemeClr val="accent1"/>
                </a:solidFill>
              </a:rPr>
              <a:t>blog-card.ejs</a:t>
            </a:r>
            <a:r>
              <a:rPr lang="tr-TR" sz="2200" dirty="0">
                <a:solidFill>
                  <a:schemeClr val="accent1"/>
                </a:solidFill>
              </a:rPr>
              <a:t>, </a:t>
            </a:r>
            <a:r>
              <a:rPr lang="tr-TR" sz="2200" dirty="0" err="1">
                <a:solidFill>
                  <a:schemeClr val="accent1"/>
                </a:solidFill>
              </a:rPr>
              <a:t>blog.ejs</a:t>
            </a:r>
            <a:r>
              <a:rPr lang="tr-TR" sz="2200" dirty="0">
                <a:solidFill>
                  <a:schemeClr val="accent1"/>
                </a:solidFill>
              </a:rPr>
              <a:t> ve </a:t>
            </a:r>
            <a:r>
              <a:rPr lang="tr-TR" sz="2200" dirty="0" err="1">
                <a:solidFill>
                  <a:schemeClr val="accent1"/>
                </a:solidFill>
              </a:rPr>
              <a:t>index.ejs</a:t>
            </a:r>
            <a:endParaRPr lang="tr-TR" sz="2200" u="sng" dirty="0"/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2991" y="936136"/>
            <a:ext cx="10440339" cy="5253160"/>
          </a:xfrm>
        </p:spPr>
        <p:txBody>
          <a:bodyPr rtlCol="0">
            <a:normAutofit/>
          </a:bodyPr>
          <a:lstStyle/>
          <a:p>
            <a:pPr marL="0" lvl="3" indent="0" algn="ctr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tr-TR" sz="1700" b="1" u="sng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Partial</a:t>
            </a:r>
            <a:r>
              <a:rPr lang="tr-TR" sz="1700" b="1" u="sng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700" b="1" u="sng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Views’a</a:t>
            </a:r>
            <a:r>
              <a:rPr lang="tr-TR" sz="1700" b="1" u="sng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Veri Gönderme</a:t>
            </a:r>
          </a:p>
          <a:p>
            <a: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tr-TR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Bir önceki sayfadaki gibi sayfa ortasında yer alan </a:t>
            </a:r>
            <a:r>
              <a:rPr lang="tr-TR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blog</a:t>
            </a:r>
            <a:r>
              <a:rPr lang="tr-TR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card’ları</a:t>
            </a:r>
            <a:r>
              <a:rPr lang="tr-TR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 </a:t>
            </a:r>
            <a:r>
              <a:rPr lang="tr-TR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blog-card.ejs</a:t>
            </a:r>
            <a:r>
              <a:rPr lang="tr-TR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dosyası içinde  </a:t>
            </a:r>
            <a:r>
              <a:rPr lang="tr-TR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partialviews</a:t>
            </a:r>
            <a:r>
              <a:rPr lang="tr-TR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haline getirip </a:t>
            </a:r>
            <a:r>
              <a:rPr lang="tr-TR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blog.ejs</a:t>
            </a:r>
            <a:r>
              <a:rPr lang="tr-TR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ve </a:t>
            </a:r>
            <a:r>
              <a:rPr lang="tr-TR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index.ejs</a:t>
            </a:r>
            <a:r>
              <a:rPr lang="tr-TR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dosyalarına </a:t>
            </a:r>
            <a:r>
              <a:rPr lang="tr-TR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include</a:t>
            </a:r>
            <a:r>
              <a:rPr lang="tr-TR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edin. </a:t>
            </a:r>
            <a:r>
              <a:rPr lang="tr-TR" sz="1800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blog-card.ejs</a:t>
            </a:r>
            <a:r>
              <a:rPr lang="tr-TR" sz="18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dosyası içeriğini aşağıdaki gibi güncelleyin. </a:t>
            </a:r>
            <a:r>
              <a:rPr lang="tr-TR" sz="1800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Include</a:t>
            </a:r>
            <a:r>
              <a:rPr lang="tr-TR" sz="18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edilirken nesne listesi yerine nesne gönderildiğinden direkt </a:t>
            </a:r>
            <a:r>
              <a:rPr lang="tr-TR" sz="1800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property’ler</a:t>
            </a:r>
            <a:r>
              <a:rPr lang="tr-TR" sz="18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kullanılmalıdır.</a:t>
            </a:r>
            <a:endParaRPr lang="tr-TR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tr-TR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tr-TR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tr-TR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Slayt Numarası Yer Tutucusu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tr-TR" smtClean="0"/>
              <a:pPr rtl="0"/>
              <a:t>73</a:t>
            </a:fld>
            <a:endParaRPr lang="tr-TR" dirty="0"/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343" y="2454954"/>
            <a:ext cx="9007621" cy="3513124"/>
          </a:xfrm>
          <a:prstGeom prst="rect">
            <a:avLst/>
          </a:prstGeom>
        </p:spPr>
      </p:pic>
      <p:pic>
        <p:nvPicPr>
          <p:cNvPr id="5" name="Resim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4618" y="3924234"/>
            <a:ext cx="4595258" cy="1524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77895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aşlık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57086"/>
            <a:ext cx="11438792" cy="572907"/>
          </a:xfrm>
        </p:spPr>
        <p:txBody>
          <a:bodyPr rtlCol="0">
            <a:noAutofit/>
          </a:bodyPr>
          <a:lstStyle/>
          <a:p>
            <a:pPr algn="ctr"/>
            <a:r>
              <a:rPr lang="tr-TR" sz="2200" dirty="0"/>
              <a:t>TEMPLATE ENGINE</a:t>
            </a:r>
            <a:r>
              <a:rPr lang="tr-TR" sz="2200" dirty="0">
                <a:solidFill>
                  <a:schemeClr val="accent1"/>
                </a:solidFill>
              </a:rPr>
              <a:t>&gt;4_app_4_partialsviews-&gt;</a:t>
            </a:r>
            <a:r>
              <a:rPr lang="tr-TR" sz="2200" dirty="0" err="1">
                <a:solidFill>
                  <a:schemeClr val="accent1"/>
                </a:solidFill>
              </a:rPr>
              <a:t>views</a:t>
            </a:r>
            <a:r>
              <a:rPr lang="tr-TR" sz="2200" dirty="0">
                <a:solidFill>
                  <a:schemeClr val="accent1"/>
                </a:solidFill>
              </a:rPr>
              <a:t>/</a:t>
            </a:r>
            <a:r>
              <a:rPr lang="tr-TR" sz="2200" dirty="0" err="1">
                <a:solidFill>
                  <a:schemeClr val="accent1"/>
                </a:solidFill>
              </a:rPr>
              <a:t>partials</a:t>
            </a:r>
            <a:r>
              <a:rPr lang="tr-TR" sz="2200" dirty="0">
                <a:solidFill>
                  <a:schemeClr val="accent1"/>
                </a:solidFill>
              </a:rPr>
              <a:t>/blog-card1.ejs, </a:t>
            </a:r>
            <a:r>
              <a:rPr lang="tr-TR" sz="2200" dirty="0" err="1">
                <a:solidFill>
                  <a:schemeClr val="accent1"/>
                </a:solidFill>
              </a:rPr>
              <a:t>blog.ejs</a:t>
            </a:r>
            <a:r>
              <a:rPr lang="tr-TR" sz="2200" dirty="0">
                <a:solidFill>
                  <a:schemeClr val="accent1"/>
                </a:solidFill>
              </a:rPr>
              <a:t> ve </a:t>
            </a:r>
            <a:r>
              <a:rPr lang="tr-TR" sz="2200" dirty="0" err="1">
                <a:solidFill>
                  <a:schemeClr val="accent1"/>
                </a:solidFill>
              </a:rPr>
              <a:t>index.ejs</a:t>
            </a:r>
            <a:endParaRPr lang="tr-TR" sz="2200" u="sng" dirty="0"/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2991" y="936136"/>
            <a:ext cx="10440339" cy="5253160"/>
          </a:xfrm>
        </p:spPr>
        <p:txBody>
          <a:bodyPr rtlCol="0">
            <a:normAutofit/>
          </a:bodyPr>
          <a:lstStyle/>
          <a:p>
            <a:pPr marL="0" lvl="3" indent="0" algn="ctr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tr-TR" sz="1700" b="1" u="sng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Partial</a:t>
            </a:r>
            <a:r>
              <a:rPr lang="tr-TR" sz="1700" b="1" u="sng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700" b="1" u="sng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Views’a</a:t>
            </a:r>
            <a:r>
              <a:rPr lang="tr-TR" sz="1700" b="1" u="sng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Veri Gönderme Birden Fazla Parametre Gönderme</a:t>
            </a:r>
          </a:p>
          <a:p>
            <a: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tr-TR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Partialview’a</a:t>
            </a:r>
            <a:r>
              <a:rPr lang="tr-TR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birden fazla </a:t>
            </a:r>
            <a:r>
              <a:rPr lang="tr-TR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paramatre</a:t>
            </a:r>
            <a:r>
              <a:rPr lang="tr-TR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 gönderilebilir. Bunun için yeni bir nesne {} gönderilebilir. Aşağıdaki örneği inceleyin. Bir önceki örnek aşağıdaki gibi yeniden organize edilmiştir. Buradaki </a:t>
            </a:r>
            <a:r>
              <a:rPr lang="tr-TR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blog</a:t>
            </a:r>
            <a:r>
              <a:rPr lang="tr-TR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ve indis takma addır. Blog-card1.ejs dosyasında bu takma ad vasıtasıyla </a:t>
            </a:r>
            <a:r>
              <a:rPr lang="tr-TR" sz="1700">
                <a:latin typeface="Times New Roman" panose="02020603050405020304" pitchFamily="18" charset="0"/>
                <a:cs typeface="Times New Roman" panose="02020603050405020304" pitchFamily="18" charset="0"/>
              </a:rPr>
              <a:t>parametrelere erişilir.</a:t>
            </a:r>
            <a:endParaRPr lang="tr-TR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tr-TR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tr-TR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tr-TR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Slayt Numarası Yer Tutucusu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tr-TR" smtClean="0"/>
              <a:pPr rtl="0"/>
              <a:t>74</a:t>
            </a:fld>
            <a:endParaRPr lang="tr-TR" dirty="0"/>
          </a:p>
        </p:txBody>
      </p:sp>
      <p:pic>
        <p:nvPicPr>
          <p:cNvPr id="6" name="Resi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9934" y="3329575"/>
            <a:ext cx="5883150" cy="1623201"/>
          </a:xfrm>
          <a:prstGeom prst="rect">
            <a:avLst/>
          </a:prstGeom>
        </p:spPr>
      </p:pic>
      <p:pic>
        <p:nvPicPr>
          <p:cNvPr id="7" name="Resim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813" y="2498922"/>
            <a:ext cx="5806943" cy="3284505"/>
          </a:xfrm>
          <a:prstGeom prst="rect">
            <a:avLst/>
          </a:prstGeom>
        </p:spPr>
      </p:pic>
      <p:sp>
        <p:nvSpPr>
          <p:cNvPr id="8" name="Yukarı Ok 7"/>
          <p:cNvSpPr/>
          <p:nvPr/>
        </p:nvSpPr>
        <p:spPr>
          <a:xfrm>
            <a:off x="4535804" y="3283924"/>
            <a:ext cx="404305" cy="459907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0" name="Yukarı Ok 9"/>
          <p:cNvSpPr/>
          <p:nvPr/>
        </p:nvSpPr>
        <p:spPr>
          <a:xfrm rot="5400000">
            <a:off x="1335405" y="3820254"/>
            <a:ext cx="404305" cy="459907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8574778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aşlık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57086"/>
            <a:ext cx="7957038" cy="572907"/>
          </a:xfrm>
        </p:spPr>
        <p:txBody>
          <a:bodyPr rtlCol="0">
            <a:noAutofit/>
          </a:bodyPr>
          <a:lstStyle/>
          <a:p>
            <a:pPr algn="ctr" rtl="0"/>
            <a:r>
              <a:rPr lang="tr-TR" sz="2800" dirty="0"/>
              <a:t>Node.js Kurulumlar</a:t>
            </a:r>
            <a:r>
              <a:rPr lang="tr-TR" sz="2800" dirty="0">
                <a:solidFill>
                  <a:schemeClr val="accent1"/>
                </a:solidFill>
              </a:rPr>
              <a:t>-&gt;VS </a:t>
            </a:r>
            <a:r>
              <a:rPr lang="tr-TR" sz="2800" dirty="0" err="1">
                <a:solidFill>
                  <a:schemeClr val="accent1"/>
                </a:solidFill>
              </a:rPr>
              <a:t>Code</a:t>
            </a:r>
            <a:r>
              <a:rPr lang="tr-TR" sz="2800" dirty="0">
                <a:solidFill>
                  <a:schemeClr val="accent1"/>
                </a:solidFill>
              </a:rPr>
              <a:t> Kurulumu</a:t>
            </a:r>
            <a:endParaRPr lang="tr-TR" sz="2800" dirty="0"/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2991" y="1103190"/>
            <a:ext cx="11416285" cy="5253160"/>
          </a:xfrm>
        </p:spPr>
        <p:txBody>
          <a:bodyPr rtlCol="0">
            <a:norm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tr-TR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Settings’ten</a:t>
            </a:r>
            <a:r>
              <a:rPr lang="tr-T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aşağıdaki gibi </a:t>
            </a:r>
            <a:r>
              <a:rPr lang="tr-TR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Color</a:t>
            </a:r>
            <a:r>
              <a:rPr lang="tr-T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Themes</a:t>
            </a:r>
            <a:r>
              <a:rPr lang="tr-T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değiştirebilirsiniz.</a:t>
            </a:r>
          </a:p>
        </p:txBody>
      </p:sp>
      <p:sp>
        <p:nvSpPr>
          <p:cNvPr id="11" name="Slayt Numarası Yer Tutucusu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tr-TR" smtClean="0"/>
              <a:pPr rtl="0"/>
              <a:t>8</a:t>
            </a:fld>
            <a:endParaRPr lang="tr-TR"/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7620" y="1788224"/>
            <a:ext cx="6317527" cy="3017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1129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aşlık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57086"/>
            <a:ext cx="7957038" cy="572907"/>
          </a:xfrm>
        </p:spPr>
        <p:txBody>
          <a:bodyPr rtlCol="0">
            <a:noAutofit/>
          </a:bodyPr>
          <a:lstStyle/>
          <a:p>
            <a:pPr algn="ctr" rtl="0"/>
            <a:r>
              <a:rPr lang="tr-TR" sz="2800" dirty="0"/>
              <a:t>Node.js Kurulumlar-</a:t>
            </a:r>
            <a:r>
              <a:rPr lang="tr-TR" sz="2800" dirty="0">
                <a:solidFill>
                  <a:schemeClr val="accent1"/>
                </a:solidFill>
              </a:rPr>
              <a:t>&gt;1_ilk proje</a:t>
            </a:r>
            <a:endParaRPr lang="tr-TR" sz="2800" dirty="0"/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2992" y="1103190"/>
            <a:ext cx="10572224" cy="5253160"/>
          </a:xfrm>
        </p:spPr>
        <p:txBody>
          <a:bodyPr rtlCol="0">
            <a:norm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İstemci taraflı sayfaları </a:t>
            </a:r>
            <a:r>
              <a:rPr lang="tr-TR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browser’da</a:t>
            </a:r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kolayca açmak için Live Server eklentisini kurun.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Örneğin bir html dosyasını çalıştıracaksanız üzerine sağ tuşa basıp «</a:t>
            </a:r>
            <a:r>
              <a:rPr lang="tr-TR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open</a:t>
            </a:r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with</a:t>
            </a:r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LiveServer</a:t>
            </a:r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» seçeneğini seçin. Bu haliyle sunucu taraflı çalışma olmaz. app.js istemci tarafında çalışır.</a:t>
            </a:r>
          </a:p>
        </p:txBody>
      </p:sp>
      <p:sp>
        <p:nvSpPr>
          <p:cNvPr id="11" name="Slayt Numarası Yer Tutucusu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tr-TR" smtClean="0"/>
              <a:pPr rtl="0"/>
              <a:t>9</a:t>
            </a:fld>
            <a:endParaRPr lang="tr-TR"/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2336" y="3456301"/>
            <a:ext cx="8359864" cy="3017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652935"/>
      </p:ext>
    </p:extLst>
  </p:cSld>
  <p:clrMapOvr>
    <a:masterClrMapping/>
  </p:clrMapOvr>
</p:sld>
</file>

<file path=ppt/theme/theme1.xml><?xml version="1.0" encoding="utf-8"?>
<a:theme xmlns:a="http://schemas.openxmlformats.org/drawingml/2006/main" name="GradientUnivers">
  <a:themeElements>
    <a:clrScheme name="Gradient">
      <a:dk1>
        <a:sysClr val="windowText" lastClr="000000"/>
      </a:dk1>
      <a:lt1>
        <a:sysClr val="window" lastClr="FFFFFF"/>
      </a:lt1>
      <a:dk2>
        <a:srgbClr val="10013F"/>
      </a:dk2>
      <a:lt2>
        <a:srgbClr val="F2F0FF"/>
      </a:lt2>
      <a:accent1>
        <a:srgbClr val="814DFF"/>
      </a:accent1>
      <a:accent2>
        <a:srgbClr val="243FFF"/>
      </a:accent2>
      <a:accent3>
        <a:srgbClr val="FF83B6"/>
      </a:accent3>
      <a:accent4>
        <a:srgbClr val="FF9022"/>
      </a:accent4>
      <a:accent5>
        <a:srgbClr val="FF1F85"/>
      </a:accent5>
      <a:accent6>
        <a:srgbClr val="1A98FF"/>
      </a:accent6>
      <a:hlink>
        <a:srgbClr val="0563C1"/>
      </a:hlink>
      <a:folHlink>
        <a:srgbClr val="954F72"/>
      </a:folHlink>
    </a:clrScheme>
    <a:fontScheme name="Univers">
      <a:majorFont>
        <a:latin typeface="Univers"/>
        <a:ea typeface=""/>
        <a:cs typeface=""/>
      </a:majorFont>
      <a:minorFont>
        <a:latin typeface="Univer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8167185_TF89338750_Win32.potx" id="{7F167A53-1BFB-47B1-B18D-80965C855A21}" vid="{3E5DCE5D-3C45-4BA8-AE8E-27C7B8135B92}"/>
    </a:ext>
  </a:extLst>
</a:theme>
</file>

<file path=ppt/theme/theme2.xml><?xml version="1.0" encoding="utf-8"?>
<a:theme xmlns:a="http://schemas.openxmlformats.org/drawingml/2006/main" name="Ofis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ABC329F5-30EE-4BF7-AA2A-B837B51416B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C8E00D1-8EA3-4E42-801D-0253E1EAFC2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9919F73-B6C2-4A43-95E2-833EC48925FE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{B9600D50-79FC-4702-97E9-0C6F6FCBBC9D}tf89338750_win32</Template>
  <TotalTime>9734</TotalTime>
  <Words>5849</Words>
  <Application>Microsoft Office PowerPoint</Application>
  <PresentationFormat>Geniş ekran</PresentationFormat>
  <Paragraphs>682</Paragraphs>
  <Slides>74</Slides>
  <Notes>74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4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74</vt:i4>
      </vt:variant>
    </vt:vector>
  </HeadingPairs>
  <TitlesOfParts>
    <vt:vector size="79" baseType="lpstr">
      <vt:lpstr>Arial</vt:lpstr>
      <vt:lpstr>Calibri</vt:lpstr>
      <vt:lpstr>Times New Roman</vt:lpstr>
      <vt:lpstr>Univers</vt:lpstr>
      <vt:lpstr>GradientUnivers</vt:lpstr>
      <vt:lpstr>Node.js</vt:lpstr>
      <vt:lpstr>Konular</vt:lpstr>
      <vt:lpstr>Node.js Nedir?</vt:lpstr>
      <vt:lpstr>Node.js Nedir?</vt:lpstr>
      <vt:lpstr>Node.js Nedir?</vt:lpstr>
      <vt:lpstr>Node.js Kurulumlar-&gt;Node.js kurulumu</vt:lpstr>
      <vt:lpstr>Node.js Kurulumlar-&gt;VS Code Kurulumu</vt:lpstr>
      <vt:lpstr>Node.js Kurulumlar-&gt;VS Code Kurulumu</vt:lpstr>
      <vt:lpstr>Node.js Kurulumlar-&gt;1_ilk proje</vt:lpstr>
      <vt:lpstr>Node.js Kurulumlar-&gt;1_ilk proje</vt:lpstr>
      <vt:lpstr>Node.js Kurulumlar-&gt;1_ilk proje</vt:lpstr>
      <vt:lpstr>Node.js-&gt;git-&gt;VS Code Entegrasyonu</vt:lpstr>
      <vt:lpstr>Node.js-&gt;git-&gt;VS Code Entegrasyonu</vt:lpstr>
      <vt:lpstr>Node.js-&gt;http Server</vt:lpstr>
      <vt:lpstr>Node.js-&gt;Module</vt:lpstr>
      <vt:lpstr>Node.js-&gt;Custom Modül</vt:lpstr>
      <vt:lpstr>Server Object with http modüle-&gt;1_ilk_proje-&gt;app1.js</vt:lpstr>
      <vt:lpstr>Server Object with http modüle-&gt;1_ilk_proje-&gt;app1.js</vt:lpstr>
      <vt:lpstr>Server Object with http modüle-&gt;1_ilk_proje-&gt;app1.js</vt:lpstr>
      <vt:lpstr>Request-&gt;1_ilk_proje-&gt;app1.js</vt:lpstr>
      <vt:lpstr>Route-&gt;Request.url&gt;1_ilk_proje-&gt;app2.js</vt:lpstr>
      <vt:lpstr>FS Module-&gt;1_ilk_proje-&gt;app3.js</vt:lpstr>
      <vt:lpstr>POST METHOD&gt;1_ilk_proje-&gt;app3.js</vt:lpstr>
      <vt:lpstr>POST METHOD&gt;1_ilk_proje-&gt;app3.js</vt:lpstr>
      <vt:lpstr>POST METHOD&gt;1_ilk_proje-&gt;app3.js</vt:lpstr>
      <vt:lpstr>POST METHOD&gt;1_ilk_proje-&gt;app3.js</vt:lpstr>
      <vt:lpstr>POST METHOD&gt;1_ilk_proje-&gt;app3.js</vt:lpstr>
      <vt:lpstr>Custom Module&gt;1_ilk_proje-&gt;app4.js</vt:lpstr>
      <vt:lpstr>Custom Module&gt;1_ilk_proje-&gt;app4.js</vt:lpstr>
      <vt:lpstr>Express Framework-&gt;2_app_2_Express_Framework-&gt;app1.js</vt:lpstr>
      <vt:lpstr>Express Framework-&gt;2_app_2_Express_Framework-&gt;index.js</vt:lpstr>
      <vt:lpstr>Express Framework-&gt;2_app_2_Express_Framework-&gt;index.js</vt:lpstr>
      <vt:lpstr>Express Framework-&gt;2_app_2_Express_Framework-&gt;index.js</vt:lpstr>
      <vt:lpstr>Express Framework-&gt;2_app_2_Express_Framework-&gt;index.js</vt:lpstr>
      <vt:lpstr>Express Framework-&gt;2_app_2_Express_Framework-&gt;index.js</vt:lpstr>
      <vt:lpstr>Express Framework-&gt;2_app_2_Express_Framework-&gt; index2_middleware.js</vt:lpstr>
      <vt:lpstr>Express Framework-&gt;2_app_2_Express_Framework-&gt; index2_middleware.js</vt:lpstr>
      <vt:lpstr>Express Framework-&gt;2_app_2_Express_Framework-&gt; index2_middleware.js</vt:lpstr>
      <vt:lpstr>Express Framework-&gt;2_app_2_Express_Framework-&gt; index2_middleware.js</vt:lpstr>
      <vt:lpstr>Express Framework-&gt;2_app_2_Express_Framework-&gt; index2_middleware.js</vt:lpstr>
      <vt:lpstr>Express Framework-&gt;2_app_2_Express_Framework-&gt;</vt:lpstr>
      <vt:lpstr>Express Framework-&gt;2_app_2_Express_Framework-&gt;</vt:lpstr>
      <vt:lpstr>Express Framework-&gt;2_app_2_Express_Framework-&gt;index1_routing.js</vt:lpstr>
      <vt:lpstr>Express Framework-&gt;2_app_2_Express_Framework-&gt;index3_routing_htmlpage.js</vt:lpstr>
      <vt:lpstr>Express Framework-&gt;2_app_2_Express_Framework-&gt;index3_routing_htmlpage.js</vt:lpstr>
      <vt:lpstr>Express Framework-&gt;2_app_2_Express_Framework-&gt;index3_routing_htmlpage.js</vt:lpstr>
      <vt:lpstr>Express Framework-&gt;2_app_2_Express_Framework-&gt;index3_routing_htmlpage.js</vt:lpstr>
      <vt:lpstr>Express Framework-&gt;2_app_2_Express_Framework-&gt;index3_routing_htmlpage.js</vt:lpstr>
      <vt:lpstr>Express Framework-&gt;2_app_2_Express_Framework-&gt;index.html and blogs.html</vt:lpstr>
      <vt:lpstr>Express Framework-&gt;2_app_2_Express_Framework-&gt;index.html and blogs.html</vt:lpstr>
      <vt:lpstr>Express Framework-&gt;2_app_2_Express_Framework-&gt;index.html and blogs.html</vt:lpstr>
      <vt:lpstr>Express Framework-&gt;2_app_2_Express_Framework-&gt;index.html and blogs.html</vt:lpstr>
      <vt:lpstr>Express Framework-&gt;2_app_2_Express_Framework-&gt;index.html and blogs.html</vt:lpstr>
      <vt:lpstr>Express Framework-&gt;2_app_2_Express_Framework-&gt;index.html and blogs.html</vt:lpstr>
      <vt:lpstr>Express Framework-&gt;2_app_2_Express_Framework-&gt;index.html and blogs.html</vt:lpstr>
      <vt:lpstr>Express Framework-&gt;2_app_2_Express_Framework-&gt;index.html and blogs.html</vt:lpstr>
      <vt:lpstr>Express Framework-&gt;2_app_2_Express_Framework-&gt;routes/user.js</vt:lpstr>
      <vt:lpstr>Express Framework-&gt;2_app_2_Express_Framework-&gt; index4_expres_router.js</vt:lpstr>
      <vt:lpstr>Express Framework-&gt;2_app_2_Express_Framework-&gt; index4_expres_router.js ve routes/admin.js</vt:lpstr>
      <vt:lpstr>Express Framework-&gt;2_app_2_Express_Framework-&gt; index4_expres_router.js ve routes/admin.js</vt:lpstr>
      <vt:lpstr>TEMPLATE ENGINE&gt;3_app_3_Tepmlate_Engine_Ejs-&gt;</vt:lpstr>
      <vt:lpstr>TEMPLATE ENGINE&gt;3_app_3_Tepmlate_Engine_Ejs-&gt;</vt:lpstr>
      <vt:lpstr>TEMPLATE ENGINE&gt;3_app_3_Tepmlate_Engine_Ejs-&gt;</vt:lpstr>
      <vt:lpstr>TEMPLATE ENGINE&gt;3_app_3_Tepmlate_Engine_Ejs-&gt;index.js, routes/user.js, admin.js</vt:lpstr>
      <vt:lpstr>TEMPLATE ENGINE&gt;3_app_3_Tepmlate_Engine_Ejs-&gt;routes/user.js, index.ejs</vt:lpstr>
      <vt:lpstr>TEMPLATE ENGINE&gt;3_app_3_Tepmlate_Engine_Ejs-&gt;routes/user.js, index.ejs</vt:lpstr>
      <vt:lpstr>TEMPLATE ENGINE&gt;3_app_3_Template_Engine_Ejs-&gt;routes/user.js, index.ejs</vt:lpstr>
      <vt:lpstr>TEMPLATE ENGINE&gt;3_app_3_Template_Engine_Ejs-&gt;routes/user.js, index.ejs</vt:lpstr>
      <vt:lpstr>TEMPLATE ENGINE&gt;3_app_3_Template_Engine_Ejs-&gt;routes/user.js, blogs.ejs</vt:lpstr>
      <vt:lpstr>TEMPLATE ENGINE&gt;4_app_4_partialsviews-&gt;views/partials/nav.ejs, index.ejs, blogs.ejs</vt:lpstr>
      <vt:lpstr>TEMPLATE ENGINE&gt;4_app_4_partialsviews-&gt;views/partials/pagination.ejs, head.ejs  blogs.ejs</vt:lpstr>
      <vt:lpstr>TEMPLATE ENGINE&gt;4_app_4_partialsviews-&gt;views/partials/categories-menu.ejs, blog.ejs ve index.ejs</vt:lpstr>
      <vt:lpstr>TEMPLATE ENGINE&gt;4_app_4_partialsviews-&gt;views/partials/blog-card.ejs, blog.ejs ve index.ejs</vt:lpstr>
      <vt:lpstr>TEMPLATE ENGINE&gt;4_app_4_partialsviews-&gt;views/partials/blog-card1.ejs, blog.ejs ve index.ejs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BULANIK MANTIK</dc:title>
  <dc:creator>Abdulkadir Karacı</dc:creator>
  <cp:lastModifiedBy>Abdulkadir Karacı</cp:lastModifiedBy>
  <cp:revision>372</cp:revision>
  <dcterms:created xsi:type="dcterms:W3CDTF">2022-09-22T13:24:45Z</dcterms:created>
  <dcterms:modified xsi:type="dcterms:W3CDTF">2024-03-24T11:13:58Z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